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87" r:id="rId6"/>
    <p:sldId id="288" r:id="rId7"/>
    <p:sldId id="289" r:id="rId8"/>
    <p:sldId id="290" r:id="rId9"/>
    <p:sldId id="291" r:id="rId10"/>
    <p:sldId id="260" r:id="rId11"/>
    <p:sldId id="274" r:id="rId12"/>
    <p:sldId id="277" r:id="rId13"/>
    <p:sldId id="275" r:id="rId14"/>
    <p:sldId id="276" r:id="rId15"/>
    <p:sldId id="278" r:id="rId16"/>
    <p:sldId id="279" r:id="rId17"/>
    <p:sldId id="280" r:id="rId18"/>
    <p:sldId id="281" r:id="rId19"/>
    <p:sldId id="282" r:id="rId20"/>
    <p:sldId id="283" r:id="rId21"/>
    <p:sldId id="284" r:id="rId22"/>
    <p:sldId id="285" r:id="rId23"/>
    <p:sldId id="286"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E4566-D4B8-45D5-86A0-E083AD84939A}" type="datetimeFigureOut">
              <a:rPr lang="ru-UA" smtClean="0"/>
              <a:t>21.01.2023</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F2BDE-4C90-4668-ACFB-F899D4541E3E}" type="slidenum">
              <a:rPr lang="ru-UA" smtClean="0"/>
              <a:t>‹#›</a:t>
            </a:fld>
            <a:endParaRPr lang="ru-UA"/>
          </a:p>
        </p:txBody>
      </p:sp>
    </p:spTree>
    <p:extLst>
      <p:ext uri="{BB962C8B-B14F-4D97-AF65-F5344CB8AC3E}">
        <p14:creationId xmlns:p14="http://schemas.microsoft.com/office/powerpoint/2010/main" val="143255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EC8F2BDE-4C90-4668-ACFB-F899D4541E3E}" type="slidenum">
              <a:rPr lang="ru-UA" smtClean="0"/>
              <a:t>17</a:t>
            </a:fld>
            <a:endParaRPr lang="ru-UA"/>
          </a:p>
        </p:txBody>
      </p:sp>
    </p:spTree>
    <p:extLst>
      <p:ext uri="{BB962C8B-B14F-4D97-AF65-F5344CB8AC3E}">
        <p14:creationId xmlns:p14="http://schemas.microsoft.com/office/powerpoint/2010/main" val="423075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F3ED63-A04F-4040-8358-240FA0F9FE4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D206724B-679C-4823-81DD-3DD71E8284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99872CF1-60D0-40FC-8378-86D7737E1897}"/>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5" name="Нижний колонтитул 4">
            <a:extLst>
              <a:ext uri="{FF2B5EF4-FFF2-40B4-BE49-F238E27FC236}">
                <a16:creationId xmlns:a16="http://schemas.microsoft.com/office/drawing/2014/main" id="{BDD488BA-A114-4CEA-9BA5-B24C26DC7751}"/>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9376D12-FE06-4488-98A9-7997641917B2}"/>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173550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6F1B9-B693-4A48-A591-1048694E6B74}"/>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493EFA43-FEB9-47B5-BC9A-6613B5ECEC7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382AC16B-0549-49EB-B900-BBB56731962D}"/>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5" name="Нижний колонтитул 4">
            <a:extLst>
              <a:ext uri="{FF2B5EF4-FFF2-40B4-BE49-F238E27FC236}">
                <a16:creationId xmlns:a16="http://schemas.microsoft.com/office/drawing/2014/main" id="{6511F1B1-F42A-4FB0-83A1-109A1D6D2B71}"/>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4AE9E122-154B-44D3-8468-7C1C77C15633}"/>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62257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D98893D-867C-4156-9AD3-A575FDD75A4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B1617F28-AE34-448A-ACB1-BFAB338CA1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A4833C85-024D-43D0-B422-CA229E3DB8D5}"/>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5" name="Нижний колонтитул 4">
            <a:extLst>
              <a:ext uri="{FF2B5EF4-FFF2-40B4-BE49-F238E27FC236}">
                <a16:creationId xmlns:a16="http://schemas.microsoft.com/office/drawing/2014/main" id="{9B17C36D-AE79-483A-B858-29DDB0A3A13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71F6121B-9F3B-41CD-ACCA-F68161D82CEE}"/>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216772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3C539-463B-4204-BDE9-5F120C228F41}"/>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DBE65ED-732A-4B67-A810-147B98A84D0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71DA3F65-BD0A-4ED4-88C8-9F2C6084D1A4}"/>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5" name="Нижний колонтитул 4">
            <a:extLst>
              <a:ext uri="{FF2B5EF4-FFF2-40B4-BE49-F238E27FC236}">
                <a16:creationId xmlns:a16="http://schemas.microsoft.com/office/drawing/2014/main" id="{5375AC00-7951-4259-82E5-6583E572F11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2BA7C1B8-04FE-4047-B541-FE8645D17DF1}"/>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400741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A04C8-4131-484A-B424-ED63FAF6EA7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4EE1BC4E-60D7-4EFD-86E4-08C2F602E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D2D1015-97D2-4234-A5FA-410A539ED092}"/>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5" name="Нижний колонтитул 4">
            <a:extLst>
              <a:ext uri="{FF2B5EF4-FFF2-40B4-BE49-F238E27FC236}">
                <a16:creationId xmlns:a16="http://schemas.microsoft.com/office/drawing/2014/main" id="{C79F66F4-A163-4E5B-A3F8-DFE00BE3DED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9319F9C0-64BD-4160-A4AD-105AA2C957C3}"/>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37188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19465-95FE-4FA0-910F-15C388211660}"/>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CDCF1154-85C0-4B8C-82D9-0E53E42257B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39CD5804-B906-450D-BC02-5FE6630AD25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476C0F38-06AE-49C4-B391-53F57B795293}"/>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6" name="Нижний колонтитул 5">
            <a:extLst>
              <a:ext uri="{FF2B5EF4-FFF2-40B4-BE49-F238E27FC236}">
                <a16:creationId xmlns:a16="http://schemas.microsoft.com/office/drawing/2014/main" id="{BD176F53-EBAA-4D33-A270-C64042F792D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963541F3-94B5-4B51-9570-47697857F9DD}"/>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182320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C0750F-B750-432D-8D98-E83FB0860ACD}"/>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F16C6BC4-CF3F-4150-AF87-43E54F831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4D50D0B-667F-4784-8046-4DE4E50CE0A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0C6C055F-E5AC-4CC6-BCFC-4F7F5F9A6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3F6A68E-8F85-472A-B61B-738C52D0194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374D62D1-0162-4BB3-A45F-6621A607FC95}"/>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8" name="Нижний колонтитул 7">
            <a:extLst>
              <a:ext uri="{FF2B5EF4-FFF2-40B4-BE49-F238E27FC236}">
                <a16:creationId xmlns:a16="http://schemas.microsoft.com/office/drawing/2014/main" id="{89A494F5-213B-4559-ADBA-B87E86C2723F}"/>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13EC0C8A-1DD5-4148-BA73-745AFD52A39C}"/>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1168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684E68-1A60-4402-B725-3826ADB083FB}"/>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9FD6F5A5-DD3D-4767-A349-6A87B21B7D50}"/>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4" name="Нижний колонтитул 3">
            <a:extLst>
              <a:ext uri="{FF2B5EF4-FFF2-40B4-BE49-F238E27FC236}">
                <a16:creationId xmlns:a16="http://schemas.microsoft.com/office/drawing/2014/main" id="{8263D5B5-C841-49E7-B7F0-09263E59F718}"/>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AA72DDF1-7FDF-43D8-BC5D-61D6C3960DBD}"/>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273847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86D2982-9A77-45A7-9C26-A19B92925FAB}"/>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3" name="Нижний колонтитул 2">
            <a:extLst>
              <a:ext uri="{FF2B5EF4-FFF2-40B4-BE49-F238E27FC236}">
                <a16:creationId xmlns:a16="http://schemas.microsoft.com/office/drawing/2014/main" id="{45530A5A-DB12-443F-95C3-0F68E768A5D0}"/>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08459AF3-F37B-49DC-9CB5-24368086ABBA}"/>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198345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B39752-01D0-47DF-8C4E-7837F7CB99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61D306FF-05F6-4EA3-B00C-970ECAE01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AA4AAEC1-F37F-4769-9362-921262909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CC4F693-CFE6-4C34-A617-EFD99607C6E3}"/>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6" name="Нижний колонтитул 5">
            <a:extLst>
              <a:ext uri="{FF2B5EF4-FFF2-40B4-BE49-F238E27FC236}">
                <a16:creationId xmlns:a16="http://schemas.microsoft.com/office/drawing/2014/main" id="{0C87362C-B8C7-46CF-BC28-AAF97B39D2E5}"/>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665AFB0-2EBD-40F4-A6E0-6436C433809D}"/>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363592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79582F-D36B-44B1-9E4D-46C5EB1B43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B8F3829C-24E6-442F-97C8-933BA51D6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3167C27B-FE61-47F8-9B87-EAAEE9BD0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00199B6-C477-4720-B156-3944C200A095}"/>
              </a:ext>
            </a:extLst>
          </p:cNvPr>
          <p:cNvSpPr>
            <a:spLocks noGrp="1"/>
          </p:cNvSpPr>
          <p:nvPr>
            <p:ph type="dt" sz="half" idx="10"/>
          </p:nvPr>
        </p:nvSpPr>
        <p:spPr/>
        <p:txBody>
          <a:bodyPr/>
          <a:lstStyle/>
          <a:p>
            <a:fld id="{AF8AD0CE-DBD8-482D-966A-1EE0C9553CD7}" type="datetimeFigureOut">
              <a:rPr lang="ru-UA" smtClean="0"/>
              <a:t>21.01.2023</a:t>
            </a:fld>
            <a:endParaRPr lang="ru-UA"/>
          </a:p>
        </p:txBody>
      </p:sp>
      <p:sp>
        <p:nvSpPr>
          <p:cNvPr id="6" name="Нижний колонтитул 5">
            <a:extLst>
              <a:ext uri="{FF2B5EF4-FFF2-40B4-BE49-F238E27FC236}">
                <a16:creationId xmlns:a16="http://schemas.microsoft.com/office/drawing/2014/main" id="{EF4425B2-4E81-4C4F-8F5A-1DA98CB87249}"/>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C6EDE489-B6E4-40FD-B855-E45856F51456}"/>
              </a:ext>
            </a:extLst>
          </p:cNvPr>
          <p:cNvSpPr>
            <a:spLocks noGrp="1"/>
          </p:cNvSpPr>
          <p:nvPr>
            <p:ph type="sldNum" sz="quarter" idx="12"/>
          </p:nvPr>
        </p:nvSpPr>
        <p:spPr/>
        <p:txBody>
          <a:bodyPr/>
          <a:lstStyle/>
          <a:p>
            <a:fld id="{D39BF119-B492-44DD-8BCF-2EFD376859CC}" type="slidenum">
              <a:rPr lang="ru-UA" smtClean="0"/>
              <a:t>‹#›</a:t>
            </a:fld>
            <a:endParaRPr lang="ru-UA"/>
          </a:p>
        </p:txBody>
      </p:sp>
    </p:spTree>
    <p:extLst>
      <p:ext uri="{BB962C8B-B14F-4D97-AF65-F5344CB8AC3E}">
        <p14:creationId xmlns:p14="http://schemas.microsoft.com/office/powerpoint/2010/main" val="1889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E849F-044D-4B32-9ED7-6253B4EAA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05E18FBF-4812-4231-AC23-FFF941AA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203866BE-DC05-406B-9EBF-37BD8B5A6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AD0CE-DBD8-482D-966A-1EE0C9553CD7}" type="datetimeFigureOut">
              <a:rPr lang="ru-UA" smtClean="0"/>
              <a:t>21.01.2023</a:t>
            </a:fld>
            <a:endParaRPr lang="ru-UA"/>
          </a:p>
        </p:txBody>
      </p:sp>
      <p:sp>
        <p:nvSpPr>
          <p:cNvPr id="5" name="Нижний колонтитул 4">
            <a:extLst>
              <a:ext uri="{FF2B5EF4-FFF2-40B4-BE49-F238E27FC236}">
                <a16:creationId xmlns:a16="http://schemas.microsoft.com/office/drawing/2014/main" id="{9F8DA7FF-586D-4437-B4B2-EBBA4A8CA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0C155B89-ED05-4E0C-BAB9-E182E60E8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BF119-B492-44DD-8BCF-2EFD376859CC}" type="slidenum">
              <a:rPr lang="ru-UA" smtClean="0"/>
              <a:t>‹#›</a:t>
            </a:fld>
            <a:endParaRPr lang="ru-UA"/>
          </a:p>
        </p:txBody>
      </p:sp>
    </p:spTree>
    <p:extLst>
      <p:ext uri="{BB962C8B-B14F-4D97-AF65-F5344CB8AC3E}">
        <p14:creationId xmlns:p14="http://schemas.microsoft.com/office/powerpoint/2010/main" val="329744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s40647-019-00275-1" TargetMode="External"/><Relationship Id="rId2" Type="http://schemas.openxmlformats.org/officeDocument/2006/relationships/hyperlink" Target="https://doi.org/10.1051/e3sconf/202016610009.%20%20%205" TargetMode="External"/><Relationship Id="rId1" Type="http://schemas.openxmlformats.org/officeDocument/2006/relationships/slideLayout" Target="../slideLayouts/slideLayout2.xml"/><Relationship Id="rId4" Type="http://schemas.openxmlformats.org/officeDocument/2006/relationships/hyperlink" Target="https://doi.org/10.33423/jhetp.v22i6.52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5CB5C8-97A1-4580-9959-49C3BCEEF238}"/>
              </a:ext>
            </a:extLst>
          </p:cNvPr>
          <p:cNvSpPr>
            <a:spLocks noGrp="1"/>
          </p:cNvSpPr>
          <p:nvPr>
            <p:ph type="ctrTitle"/>
          </p:nvPr>
        </p:nvSpPr>
        <p:spPr>
          <a:xfrm>
            <a:off x="632298" y="0"/>
            <a:ext cx="11292223" cy="6420255"/>
          </a:xfrm>
          <a:solidFill>
            <a:schemeClr val="accent1">
              <a:lumMod val="60000"/>
              <a:lumOff val="40000"/>
            </a:schemeClr>
          </a:solidFill>
        </p:spPr>
        <p:txBody>
          <a:bodyPr>
            <a:noAutofit/>
          </a:bodyPr>
          <a:lstStyle/>
          <a:p>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40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ЗВІТ </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з науково-дослідної роботи кафедри методики викладання германських мов за 2020-2022 роки з теми «Підвищення якості вищої педагогічної іншомовної освіти як результат рефлексії в освітньому процесі»</a:t>
            </a:r>
            <a:br>
              <a:rPr lang="uk-UA" sz="3600" b="1" dirty="0">
                <a:latin typeface="Times New Roman" panose="02020603050405020304" pitchFamily="18" charset="0"/>
                <a:cs typeface="Times New Roman" panose="02020603050405020304" pitchFamily="18" charset="0"/>
              </a:rPr>
            </a:br>
            <a:br>
              <a:rPr lang="uk-UA" sz="36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Рішення </a:t>
            </a:r>
            <a:r>
              <a:rPr lang="ru-RU" sz="2400" dirty="0" err="1">
                <a:latin typeface="Times New Roman" panose="02020603050405020304" pitchFamily="18" charset="0"/>
                <a:cs typeface="Times New Roman" panose="02020603050405020304" pitchFamily="18" charset="0"/>
              </a:rPr>
              <a:t>засідання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кафедри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кафедри</a:t>
            </a:r>
            <a:r>
              <a:rPr lang="ru-RU" sz="2400" dirty="0">
                <a:latin typeface="Times New Roman" panose="02020603050405020304" pitchFamily="18" charset="0"/>
                <a:cs typeface="Times New Roman" panose="02020603050405020304" pitchFamily="18" charset="0"/>
              </a:rPr>
              <a:t> методики </a:t>
            </a:r>
            <a:r>
              <a:rPr lang="ru-RU" sz="2400" dirty="0" err="1">
                <a:latin typeface="Times New Roman" panose="02020603050405020304" pitchFamily="18" charset="0"/>
                <a:cs typeface="Times New Roman" panose="02020603050405020304" pitchFamily="18" charset="0"/>
              </a:rPr>
              <a:t>викладання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германських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мов</a:t>
            </a:r>
            <a:r>
              <a:rPr lang="uk-UA" sz="2400" dirty="0">
                <a:latin typeface="Times New Roman" panose="02020603050405020304" pitchFamily="18" charset="0"/>
                <a:cs typeface="Times New Roman" panose="02020603050405020304" pitchFamily="18" charset="0"/>
              </a:rPr>
              <a:t> (Протокол № 9.1</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18.12.2019 р.</a:t>
            </a:r>
            <a:r>
              <a:rPr lang="uk-UA"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Державний реєстраційний номер </a:t>
            </a:r>
            <a:r>
              <a:rPr lang="uk-UA" sz="2400" b="1" dirty="0">
                <a:latin typeface="Times New Roman" panose="02020603050405020304" pitchFamily="18" charset="0"/>
                <a:cs typeface="Times New Roman" panose="02020603050405020304" pitchFamily="18" charset="0"/>
              </a:rPr>
              <a:t>0120U101425</a:t>
            </a:r>
            <a:br>
              <a:rPr lang="uk-UA" sz="2400" b="1" dirty="0">
                <a:latin typeface="Times New Roman" panose="02020603050405020304" pitchFamily="18" charset="0"/>
                <a:cs typeface="Times New Roman" panose="02020603050405020304" pitchFamily="18" charset="0"/>
              </a:rPr>
            </a:br>
            <a:endParaRPr lang="ru-UA" sz="1800" b="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82E2207E-48EC-47E6-88B5-D1F8844E3AA0}"/>
              </a:ext>
            </a:extLst>
          </p:cNvPr>
          <p:cNvSpPr>
            <a:spLocks noGrp="1"/>
          </p:cNvSpPr>
          <p:nvPr>
            <p:ph type="subTitle" idx="1"/>
          </p:nvPr>
        </p:nvSpPr>
        <p:spPr>
          <a:xfrm>
            <a:off x="291830" y="6504369"/>
            <a:ext cx="11632692" cy="45719"/>
          </a:xfrm>
        </p:spPr>
        <p:txBody>
          <a:bodyPr>
            <a:normAutofit fontScale="25000" lnSpcReduction="20000"/>
          </a:bodyPr>
          <a:lstStyle/>
          <a:p>
            <a:pPr algn="just"/>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12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109E3B-1943-42E8-B6D4-97B852324F99}"/>
              </a:ext>
            </a:extLst>
          </p:cNvPr>
          <p:cNvSpPr>
            <a:spLocks noGrp="1"/>
          </p:cNvSpPr>
          <p:nvPr>
            <p:ph type="title"/>
          </p:nvPr>
        </p:nvSpPr>
        <p:spPr>
          <a:xfrm>
            <a:off x="167951" y="111967"/>
            <a:ext cx="11877869" cy="382555"/>
          </a:xfrm>
          <a:solidFill>
            <a:schemeClr val="accent2"/>
          </a:solidFill>
        </p:spPr>
        <p:txBody>
          <a:bodyPr>
            <a:normAutofit fontScale="90000"/>
          </a:bodyPr>
          <a:lstStyle/>
          <a:p>
            <a:pPr algn="ctr"/>
            <a:r>
              <a:rPr lang="uk-UA" sz="2800" b="1" dirty="0">
                <a:latin typeface="Times New Roman" panose="02020603050405020304" pitchFamily="18" charset="0"/>
                <a:cs typeface="Times New Roman" panose="02020603050405020304" pitchFamily="18" charset="0"/>
              </a:rPr>
              <a:t>Найголовніші публікації</a:t>
            </a:r>
            <a:endParaRPr lang="ru-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7F40AD9-0D90-4FA0-9BA2-3B184EEC7BBB}"/>
              </a:ext>
            </a:extLst>
          </p:cNvPr>
          <p:cNvSpPr>
            <a:spLocks noGrp="1"/>
          </p:cNvSpPr>
          <p:nvPr>
            <p:ph idx="1"/>
          </p:nvPr>
        </p:nvSpPr>
        <p:spPr>
          <a:xfrm>
            <a:off x="167951" y="494522"/>
            <a:ext cx="11877869" cy="6428792"/>
          </a:xfrm>
          <a:solidFill>
            <a:schemeClr val="accent3">
              <a:lumMod val="20000"/>
              <a:lumOff val="80000"/>
            </a:schemeClr>
          </a:solidFill>
        </p:spPr>
        <p:txBody>
          <a:bodyPr>
            <a:noAutofit/>
          </a:bodyPr>
          <a:lstStyle/>
          <a:p>
            <a:pPr marL="0" indent="0">
              <a:lnSpc>
                <a:spcPct val="100000"/>
              </a:lnSpc>
              <a:spcBef>
                <a:spcPts val="0"/>
              </a:spcBef>
              <a:buNone/>
            </a:pPr>
            <a:r>
              <a:rPr lang="uk-UA" sz="1800" dirty="0">
                <a:latin typeface="Times New Roman" panose="02020603050405020304" pitchFamily="18" charset="0"/>
                <a:cs typeface="Times New Roman" panose="02020603050405020304" pitchFamily="18" charset="0"/>
              </a:rPr>
              <a:t>1.Актуальні проблеми функціонування мови і літератури в сучасному полікультурному суспільстві : </a:t>
            </a:r>
            <a:r>
              <a:rPr lang="uk-UA" sz="1800" b="1" dirty="0">
                <a:latin typeface="Times New Roman" panose="02020603050405020304" pitchFamily="18" charset="0"/>
                <a:cs typeface="Times New Roman" panose="02020603050405020304" pitchFamily="18" charset="0"/>
              </a:rPr>
              <a:t>монографія</a:t>
            </a:r>
            <a:r>
              <a:rPr lang="uk-UA" sz="1800" dirty="0">
                <a:latin typeface="Times New Roman" panose="02020603050405020304" pitchFamily="18" charset="0"/>
                <a:cs typeface="Times New Roman" panose="02020603050405020304" pitchFamily="18" charset="0"/>
              </a:rPr>
              <a:t> / за ред. Н. Акулової, Т. Коноваленко. Мелітополь : ТОВ «</a:t>
            </a:r>
            <a:r>
              <a:rPr lang="uk-UA" sz="1800" dirty="0" err="1">
                <a:latin typeface="Times New Roman" panose="02020603050405020304" pitchFamily="18" charset="0"/>
                <a:cs typeface="Times New Roman" panose="02020603050405020304" pitchFamily="18" charset="0"/>
              </a:rPr>
              <a:t>Колор</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Принт</a:t>
            </a:r>
            <a:r>
              <a:rPr lang="uk-UA" sz="1800" dirty="0">
                <a:latin typeface="Times New Roman" panose="02020603050405020304" pitchFamily="18" charset="0"/>
                <a:cs typeface="Times New Roman" panose="02020603050405020304" pitchFamily="18" charset="0"/>
              </a:rPr>
              <a:t>», 2021.  128 с.  ISBN 978-617-7882-06-9.</a:t>
            </a:r>
            <a:endParaRPr lang="ru-UA"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1800" dirty="0">
                <a:latin typeface="Times New Roman" panose="02020603050405020304" pitchFamily="18" charset="0"/>
                <a:cs typeface="Times New Roman" panose="02020603050405020304" pitchFamily="18" charset="0"/>
              </a:rPr>
              <a:t>2. Підвищення якості вищої педагогічної іншомовної освіти як результат рефлексії в освітньому процесі: </a:t>
            </a:r>
            <a:r>
              <a:rPr lang="uk-UA" sz="1800" b="1" dirty="0">
                <a:latin typeface="Times New Roman" panose="02020603050405020304" pitchFamily="18" charset="0"/>
                <a:cs typeface="Times New Roman" panose="02020603050405020304" pitchFamily="18" charset="0"/>
              </a:rPr>
              <a:t>монографія </a:t>
            </a:r>
            <a:r>
              <a:rPr lang="uk-UA" sz="1800" dirty="0">
                <a:latin typeface="Times New Roman" panose="02020603050405020304" pitchFamily="18" charset="0"/>
                <a:cs typeface="Times New Roman" panose="02020603050405020304" pitchFamily="18" charset="0"/>
              </a:rPr>
              <a:t>/ Т.В. Коноваленко, Г.В. Матюха, Ю.А. </a:t>
            </a:r>
            <a:r>
              <a:rPr lang="uk-UA" sz="1800" dirty="0" err="1">
                <a:latin typeface="Times New Roman" panose="02020603050405020304" pitchFamily="18" charset="0"/>
                <a:cs typeface="Times New Roman" panose="02020603050405020304" pitchFamily="18" charset="0"/>
              </a:rPr>
              <a:t>Надольська</a:t>
            </a:r>
            <a:r>
              <a:rPr lang="uk-UA" sz="1800" dirty="0">
                <a:latin typeface="Times New Roman" panose="02020603050405020304" pitchFamily="18" charset="0"/>
                <a:cs typeface="Times New Roman" panose="02020603050405020304" pitchFamily="18" charset="0"/>
              </a:rPr>
              <a:t> та ін. Мелітополь: ТОВ «</a:t>
            </a:r>
            <a:r>
              <a:rPr lang="uk-UA" sz="1800" dirty="0" err="1">
                <a:latin typeface="Times New Roman" panose="02020603050405020304" pitchFamily="18" charset="0"/>
                <a:cs typeface="Times New Roman" panose="02020603050405020304" pitchFamily="18" charset="0"/>
              </a:rPr>
              <a:t>Колор</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Принт</a:t>
            </a:r>
            <a:r>
              <a:rPr lang="uk-UA" sz="1800" dirty="0">
                <a:latin typeface="Times New Roman" panose="02020603050405020304" pitchFamily="18" charset="0"/>
                <a:cs typeface="Times New Roman" panose="02020603050405020304" pitchFamily="18" charset="0"/>
              </a:rPr>
              <a:t>», 2022.  147 с.  </a:t>
            </a:r>
            <a:r>
              <a:rPr lang="ru-UA" sz="1800" dirty="0">
                <a:latin typeface="Times New Roman" panose="02020603050405020304" pitchFamily="18" charset="0"/>
                <a:cs typeface="Times New Roman" panose="02020603050405020304" pitchFamily="18" charset="0"/>
              </a:rPr>
              <a:t>ISBN</a:t>
            </a:r>
            <a:r>
              <a:rPr lang="uk-UA" sz="1800" dirty="0">
                <a:latin typeface="Times New Roman" panose="02020603050405020304" pitchFamily="18" charset="0"/>
                <a:cs typeface="Times New Roman" panose="02020603050405020304" pitchFamily="18" charset="0"/>
              </a:rPr>
              <a:t> 978- 966-2489-95-8. 3. Матюха Г.В., </a:t>
            </a:r>
            <a:r>
              <a:rPr lang="uk-UA" sz="1800" dirty="0" err="1">
                <a:latin typeface="Times New Roman" panose="02020603050405020304" pitchFamily="18" charset="0"/>
                <a:cs typeface="Times New Roman" panose="02020603050405020304" pitchFamily="18" charset="0"/>
              </a:rPr>
              <a:t>Гостіщева</a:t>
            </a:r>
            <a:r>
              <a:rPr lang="uk-UA" sz="1800" dirty="0">
                <a:latin typeface="Times New Roman" panose="02020603050405020304" pitchFamily="18" charset="0"/>
                <a:cs typeface="Times New Roman" panose="02020603050405020304" pitchFamily="18" charset="0"/>
              </a:rPr>
              <a:t> Н.О., Харченко Т.І. Реалізація рефлексивного навчання англійської мови // Науковий вісник Мелітопольського державного педагогічного університету. Серія: Педагогіка. 1 (26)2021- С. 22-28. </a:t>
            </a:r>
            <a:endParaRPr lang="ru-UA"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1800" dirty="0">
                <a:latin typeface="Times New Roman" panose="02020603050405020304" pitchFamily="18" charset="0"/>
                <a:cs typeface="Times New Roman" panose="02020603050405020304" pitchFamily="18" charset="0"/>
              </a:rPr>
              <a:t>4. </a:t>
            </a:r>
            <a:r>
              <a:rPr lang="en-US" sz="1800" dirty="0" err="1">
                <a:latin typeface="Times New Roman" panose="02020603050405020304" pitchFamily="18" charset="0"/>
                <a:cs typeface="Times New Roman" panose="02020603050405020304" pitchFamily="18" charset="0"/>
              </a:rPr>
              <a:t>Konovalenko</a:t>
            </a:r>
            <a:r>
              <a:rPr lang="en-US" sz="1800" dirty="0">
                <a:latin typeface="Times New Roman" panose="02020603050405020304" pitchFamily="18" charset="0"/>
                <a:cs typeface="Times New Roman" panose="02020603050405020304" pitchFamily="18" charset="0"/>
              </a:rPr>
              <a:t> T</a:t>
            </a:r>
            <a:r>
              <a:rPr lang="uk-UA"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Nadolska</a:t>
            </a:r>
            <a:r>
              <a:rPr lang="en-US" sz="1800" dirty="0">
                <a:latin typeface="Times New Roman" panose="02020603050405020304" pitchFamily="18" charset="0"/>
                <a:cs typeface="Times New Roman" panose="02020603050405020304" pitchFamily="18" charset="0"/>
              </a:rPr>
              <a:t> Y</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Development</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future</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foreign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language</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teachers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information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literacy</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and</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digital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skills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in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Ukrainian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context</a:t>
            </a:r>
            <a:r>
              <a:rPr lang="uk-UA" sz="1800"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E3S Web of Conferences</a:t>
            </a:r>
            <a:r>
              <a:rPr lang="uk-UA"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EDP Sciences. Volume 166, P. 10009</a:t>
            </a:r>
            <a:r>
              <a:rPr lang="uk-UA"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2020</a:t>
            </a:r>
            <a:r>
              <a:rPr lang="uk-UA" sz="1800"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Scopus</a:t>
            </a:r>
            <a:r>
              <a:rPr lang="uk-UA" sz="1800" b="1" dirty="0">
                <a:latin typeface="Times New Roman" panose="02020603050405020304" pitchFamily="18" charset="0"/>
                <a:cs typeface="Times New Roman" panose="02020603050405020304" pitchFamily="18" charset="0"/>
              </a:rPr>
              <a:t> </a:t>
            </a:r>
            <a:r>
              <a:rPr lang="en-US" sz="1800" u="sng" dirty="0">
                <a:latin typeface="Times New Roman" panose="02020603050405020304" pitchFamily="18" charset="0"/>
                <a:cs typeface="Times New Roman" panose="02020603050405020304" pitchFamily="18" charset="0"/>
                <a:hlinkClick r:id="rId2"/>
              </a:rPr>
              <a:t>https://doi.org/10.1051/e3sconf/202016610009</a:t>
            </a:r>
            <a:r>
              <a:rPr lang="uk-UA" sz="1800" u="sng" dirty="0">
                <a:latin typeface="Times New Roman" panose="02020603050405020304" pitchFamily="18" charset="0"/>
                <a:cs typeface="Times New Roman" panose="02020603050405020304" pitchFamily="18" charset="0"/>
                <a:hlinkClick r:id="rId2"/>
              </a:rPr>
              <a:t>.  </a:t>
            </a:r>
            <a:r>
              <a:rPr lang="uk-UA" sz="1800" dirty="0">
                <a:latin typeface="Times New Roman" panose="02020603050405020304" pitchFamily="18" charset="0"/>
                <a:cs typeface="Times New Roman" panose="02020603050405020304" pitchFamily="18" charset="0"/>
              </a:rPr>
              <a:t>5.Баранцова І.О. </a:t>
            </a:r>
            <a:r>
              <a:rPr lang="uk-UA" sz="1800" dirty="0" err="1">
                <a:latin typeface="Times New Roman" panose="02020603050405020304" pitchFamily="18" charset="0"/>
                <a:cs typeface="Times New Roman" panose="02020603050405020304" pitchFamily="18" charset="0"/>
              </a:rPr>
              <a:t>Methodologіcal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Guidelines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Dialogization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Cultural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and</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Educational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Practices</a:t>
            </a:r>
            <a:r>
              <a:rPr lang="uk-UA" sz="1800" dirty="0">
                <a:latin typeface="Times New Roman" panose="02020603050405020304" pitchFamily="18" charset="0"/>
                <a:cs typeface="Times New Roman" panose="02020603050405020304" pitchFamily="18" charset="0"/>
              </a:rPr>
              <a:t> // </a:t>
            </a:r>
            <a:r>
              <a:rPr lang="uk-UA" sz="1800" dirty="0" err="1">
                <a:latin typeface="Times New Roman" panose="02020603050405020304" pitchFamily="18" charset="0"/>
                <a:cs typeface="Times New Roman" panose="02020603050405020304" pitchFamily="18" charset="0"/>
              </a:rPr>
              <a:t>Fudan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Journal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the</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Humanities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and</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Social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Sciences</a:t>
            </a:r>
            <a:r>
              <a:rPr lang="uk-UA" sz="1800" dirty="0">
                <a:latin typeface="Times New Roman" panose="02020603050405020304" pitchFamily="18" charset="0"/>
                <a:cs typeface="Times New Roman" panose="02020603050405020304" pitchFamily="18" charset="0"/>
              </a:rPr>
              <a:t>. ISSN: 2198-2600 (</a:t>
            </a:r>
            <a:r>
              <a:rPr lang="uk-UA" sz="1800" dirty="0" err="1">
                <a:latin typeface="Times New Roman" panose="02020603050405020304" pitchFamily="18" charset="0"/>
                <a:cs typeface="Times New Roman" panose="02020603050405020304" pitchFamily="18" charset="0"/>
              </a:rPr>
              <a:t>electronic</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version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Journal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no</a:t>
            </a:r>
            <a:r>
              <a:rPr lang="uk-UA" sz="1800" dirty="0">
                <a:latin typeface="Times New Roman" panose="02020603050405020304" pitchFamily="18" charset="0"/>
                <a:cs typeface="Times New Roman" panose="02020603050405020304" pitchFamily="18" charset="0"/>
              </a:rPr>
              <a:t>. 40647. р. 4-12. </a:t>
            </a:r>
            <a:r>
              <a:rPr lang="uk-UA" sz="1800" b="1" dirty="0" err="1">
                <a:latin typeface="Times New Roman" panose="02020603050405020304" pitchFamily="18" charset="0"/>
                <a:cs typeface="Times New Roman" panose="02020603050405020304" pitchFamily="18" charset="0"/>
              </a:rPr>
              <a:t>Web</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of</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Science</a:t>
            </a:r>
            <a:r>
              <a:rPr lang="uk-UA" sz="1800" b="1" dirty="0">
                <a:latin typeface="Times New Roman" panose="02020603050405020304" pitchFamily="18" charset="0"/>
                <a:cs typeface="Times New Roman" panose="02020603050405020304" pitchFamily="18" charset="0"/>
              </a:rPr>
              <a:t> </a:t>
            </a:r>
            <a:r>
              <a:rPr lang="uk-UA" sz="1800" u="sng" dirty="0">
                <a:latin typeface="Times New Roman" panose="02020603050405020304" pitchFamily="18" charset="0"/>
                <a:cs typeface="Times New Roman" panose="02020603050405020304" pitchFamily="18" charset="0"/>
                <a:hlinkClick r:id="rId3"/>
              </a:rPr>
              <a:t>https://doi.org/10.1007/s40647-019-00275-1</a:t>
            </a:r>
            <a:r>
              <a:rPr lang="uk-UA" sz="1800" u="sng"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6.Коноваленко Т. В., Максимов О.С. Модернізація методичної складової фахової підготовки вчителя в педагогічному ЗВО // Збірник наукових праць Уманського державного педагогічного університету. 2020. </a:t>
            </a:r>
            <a:r>
              <a:rPr lang="uk-UA" sz="1800" dirty="0" err="1">
                <a:latin typeface="Times New Roman" panose="02020603050405020304" pitchFamily="18" charset="0"/>
                <a:cs typeface="Times New Roman" panose="02020603050405020304" pitchFamily="18" charset="0"/>
              </a:rPr>
              <a:t>Вип</a:t>
            </a:r>
            <a:r>
              <a:rPr lang="uk-UA" sz="1800" dirty="0">
                <a:latin typeface="Times New Roman" panose="02020603050405020304" pitchFamily="18" charset="0"/>
                <a:cs typeface="Times New Roman" panose="02020603050405020304" pitchFamily="18" charset="0"/>
              </a:rPr>
              <a:t>. 2, ч. 1. С. 78-86. 7. </a:t>
            </a:r>
            <a:r>
              <a:rPr lang="uk-UA" sz="1800" dirty="0" err="1">
                <a:latin typeface="Times New Roman" panose="02020603050405020304" pitchFamily="18" charset="0"/>
                <a:cs typeface="Times New Roman" panose="02020603050405020304" pitchFamily="18" charset="0"/>
              </a:rPr>
              <a:t>Bondar</a:t>
            </a:r>
            <a:r>
              <a:rPr lang="uk-UA" sz="1800" dirty="0">
                <a:latin typeface="Times New Roman" panose="02020603050405020304" pitchFamily="18" charset="0"/>
                <a:cs typeface="Times New Roman" panose="02020603050405020304" pitchFamily="18" charset="0"/>
              </a:rPr>
              <a:t>, N.; </a:t>
            </a:r>
            <a:r>
              <a:rPr lang="uk-UA" sz="1800" dirty="0" err="1">
                <a:latin typeface="Times New Roman" panose="02020603050405020304" pitchFamily="18" charset="0"/>
                <a:cs typeface="Times New Roman" panose="02020603050405020304" pitchFamily="18" charset="0"/>
              </a:rPr>
              <a:t>Konovalenko</a:t>
            </a:r>
            <a:r>
              <a:rPr lang="uk-UA" sz="1800" dirty="0">
                <a:latin typeface="Times New Roman" panose="02020603050405020304" pitchFamily="18" charset="0"/>
                <a:cs typeface="Times New Roman" panose="02020603050405020304" pitchFamily="18" charset="0"/>
              </a:rPr>
              <a:t>, T.;</a:t>
            </a:r>
            <a:r>
              <a:rPr lang="uk-UA" sz="1800" dirty="0" err="1">
                <a:latin typeface="Times New Roman" panose="02020603050405020304" pitchFamily="18" charset="0"/>
                <a:cs typeface="Times New Roman" panose="02020603050405020304" pitchFamily="18" charset="0"/>
              </a:rPr>
              <a:t>Riznitskii</a:t>
            </a:r>
            <a:r>
              <a:rPr lang="uk-UA" sz="1800" dirty="0">
                <a:latin typeface="Times New Roman" panose="02020603050405020304" pitchFamily="18" charset="0"/>
                <a:cs typeface="Times New Roman" panose="02020603050405020304" pitchFamily="18" charset="0"/>
              </a:rPr>
              <a:t>, I. </a:t>
            </a:r>
            <a:r>
              <a:rPr lang="uk-UA" sz="1800" dirty="0" err="1">
                <a:latin typeface="Times New Roman" panose="02020603050405020304" pitchFamily="18" charset="0"/>
                <a:cs typeface="Times New Roman" panose="02020603050405020304" pitchFamily="18" charset="0"/>
              </a:rPr>
              <a:t>Development</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Future</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Foreign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Language</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Teachers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Soft</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Skills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by</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Means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ICT </a:t>
            </a:r>
            <a:r>
              <a:rPr lang="uk-UA" sz="1800" dirty="0" err="1">
                <a:latin typeface="Times New Roman" panose="02020603050405020304" pitchFamily="18" charset="0"/>
                <a:cs typeface="Times New Roman" panose="02020603050405020304" pitchFamily="18" charset="0"/>
              </a:rPr>
              <a:t>in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Ukrainian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Universities</a:t>
            </a:r>
            <a:r>
              <a:rPr lang="uk-UA" sz="1800" dirty="0">
                <a:latin typeface="Times New Roman" panose="02020603050405020304" pitchFamily="18" charset="0"/>
                <a:cs typeface="Times New Roman" panose="02020603050405020304" pitchFamily="18" charset="0"/>
              </a:rPr>
              <a:t> // </a:t>
            </a:r>
            <a:r>
              <a:rPr lang="uk-UA" sz="1800" dirty="0" err="1">
                <a:latin typeface="Times New Roman" panose="02020603050405020304" pitchFamily="18" charset="0"/>
                <a:cs typeface="Times New Roman" panose="02020603050405020304" pitchFamily="18" charset="0"/>
              </a:rPr>
              <a:t>In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Proceedings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of</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the</a:t>
            </a:r>
            <a:r>
              <a:rPr lang="uk-UA" sz="1800" dirty="0">
                <a:latin typeface="Times New Roman" panose="02020603050405020304" pitchFamily="18" charset="0"/>
                <a:cs typeface="Times New Roman" panose="02020603050405020304" pitchFamily="18" charset="0"/>
              </a:rPr>
              <a:t> 1st </a:t>
            </a:r>
            <a:r>
              <a:rPr lang="uk-UA" sz="1800" dirty="0" err="1">
                <a:latin typeface="Times New Roman" panose="02020603050405020304" pitchFamily="18" charset="0"/>
                <a:cs typeface="Times New Roman" panose="02020603050405020304" pitchFamily="18" charset="0"/>
              </a:rPr>
              <a:t>Symposium</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on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Advances</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in</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Educational</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Technology</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Volume</a:t>
            </a:r>
            <a:r>
              <a:rPr lang="uk-UA" sz="1800" dirty="0">
                <a:latin typeface="Times New Roman" panose="02020603050405020304" pitchFamily="18" charset="0"/>
                <a:cs typeface="Times New Roman" panose="02020603050405020304" pitchFamily="18" charset="0"/>
              </a:rPr>
              <a:t> 2: AET, ISBN 978-989-758-558-6, </a:t>
            </a:r>
            <a:r>
              <a:rPr lang="uk-UA" sz="1800" dirty="0" err="1">
                <a:latin typeface="Times New Roman" panose="02020603050405020304" pitchFamily="18" charset="0"/>
                <a:cs typeface="Times New Roman" panose="02020603050405020304" pitchFamily="18" charset="0"/>
              </a:rPr>
              <a:t>pages</a:t>
            </a:r>
            <a:r>
              <a:rPr lang="uk-UA" sz="1800" dirty="0">
                <a:latin typeface="Times New Roman" panose="02020603050405020304" pitchFamily="18" charset="0"/>
                <a:cs typeface="Times New Roman" panose="02020603050405020304" pitchFamily="18" charset="0"/>
              </a:rPr>
              <a:t> 425-433. DOI: 10.5220/0010932400003364 (2022) </a:t>
            </a:r>
            <a:r>
              <a:rPr lang="uk-UA" sz="1800" b="1" dirty="0" err="1">
                <a:latin typeface="Times New Roman" panose="02020603050405020304" pitchFamily="18" charset="0"/>
                <a:cs typeface="Times New Roman" panose="02020603050405020304" pitchFamily="18" charset="0"/>
              </a:rPr>
              <a:t>Scopus</a:t>
            </a:r>
            <a:r>
              <a:rPr lang="uk-UA" sz="1800" dirty="0">
                <a:latin typeface="Times New Roman" panose="02020603050405020304" pitchFamily="18" charset="0"/>
                <a:cs typeface="Times New Roman" panose="02020603050405020304" pitchFamily="18" charset="0"/>
              </a:rPr>
              <a:t> 8. </a:t>
            </a:r>
            <a:r>
              <a:rPr lang="uk-UA" sz="1800" dirty="0" err="1">
                <a:latin typeface="Times New Roman" panose="02020603050405020304" pitchFamily="18" charset="0"/>
                <a:cs typeface="Times New Roman" panose="02020603050405020304" pitchFamily="18" charset="0"/>
              </a:rPr>
              <a:t>Maslova</a:t>
            </a:r>
            <a:r>
              <a:rPr lang="uk-UA" sz="1800" dirty="0">
                <a:latin typeface="Times New Roman" panose="02020603050405020304" pitchFamily="18" charset="0"/>
                <a:cs typeface="Times New Roman" panose="02020603050405020304" pitchFamily="18" charset="0"/>
              </a:rPr>
              <a:t>, A., </a:t>
            </a:r>
            <a:r>
              <a:rPr lang="uk-UA" sz="1800" dirty="0" err="1">
                <a:latin typeface="Times New Roman" panose="02020603050405020304" pitchFamily="18" charset="0"/>
                <a:cs typeface="Times New Roman" panose="02020603050405020304" pitchFamily="18" charset="0"/>
              </a:rPr>
              <a:t>Koval</a:t>
            </a:r>
            <a:r>
              <a:rPr lang="uk-UA" sz="1800" dirty="0">
                <a:latin typeface="Times New Roman" panose="02020603050405020304" pitchFamily="18" charset="0"/>
                <a:cs typeface="Times New Roman" panose="02020603050405020304" pitchFamily="18" charset="0"/>
              </a:rPr>
              <a:t>, O., </a:t>
            </a:r>
            <a:r>
              <a:rPr lang="uk-UA" sz="1800" dirty="0" err="1">
                <a:latin typeface="Times New Roman" panose="02020603050405020304" pitchFamily="18" charset="0"/>
                <a:cs typeface="Times New Roman" panose="02020603050405020304" pitchFamily="18" charset="0"/>
              </a:rPr>
              <a:t>Kotliarova</a:t>
            </a:r>
            <a:r>
              <a:rPr lang="uk-UA" sz="1800" dirty="0">
                <a:latin typeface="Times New Roman" panose="02020603050405020304" pitchFamily="18" charset="0"/>
                <a:cs typeface="Times New Roman" panose="02020603050405020304" pitchFamily="18" charset="0"/>
              </a:rPr>
              <a:t>, V., </a:t>
            </a:r>
            <a:r>
              <a:rPr lang="uk-UA" sz="1800" dirty="0" err="1">
                <a:latin typeface="Times New Roman" panose="02020603050405020304" pitchFamily="18" charset="0"/>
                <a:cs typeface="Times New Roman" panose="02020603050405020304" pitchFamily="18" charset="0"/>
              </a:rPr>
              <a:t>Tkach</a:t>
            </a:r>
            <a:r>
              <a:rPr lang="uk-UA" sz="1800" dirty="0">
                <a:latin typeface="Times New Roman" panose="02020603050405020304" pitchFamily="18" charset="0"/>
                <a:cs typeface="Times New Roman" panose="02020603050405020304" pitchFamily="18" charset="0"/>
              </a:rPr>
              <a:t>, M., &amp; </a:t>
            </a:r>
            <a:r>
              <a:rPr lang="uk-UA" sz="1800" dirty="0" err="1">
                <a:latin typeface="Times New Roman" panose="02020603050405020304" pitchFamily="18" charset="0"/>
                <a:cs typeface="Times New Roman" panose="02020603050405020304" pitchFamily="18" charset="0"/>
              </a:rPr>
              <a:t>Nadolska</a:t>
            </a:r>
            <a:r>
              <a:rPr lang="uk-UA" sz="1800" dirty="0">
                <a:latin typeface="Times New Roman" panose="02020603050405020304" pitchFamily="18" charset="0"/>
                <a:cs typeface="Times New Roman" panose="02020603050405020304" pitchFamily="18" charset="0"/>
              </a:rPr>
              <a:t>, Y</a:t>
            </a:r>
            <a:r>
              <a:rPr lang="en-US" sz="1800" dirty="0">
                <a:latin typeface="Times New Roman" panose="02020603050405020304" pitchFamily="18" charset="0"/>
                <a:cs typeface="Times New Roman" panose="02020603050405020304" pitchFamily="18" charset="0"/>
              </a:rPr>
              <a:t>u</a:t>
            </a:r>
            <a:r>
              <a:rPr lang="uk-UA"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On the Way to Successful Learning and Teaching: Constructive Feedback </a:t>
            </a:r>
            <a:r>
              <a:rPr lang="uk-UA"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Journal of Higher Education Theory and Practice</a:t>
            </a:r>
            <a:r>
              <a:rPr lang="uk-UA" sz="1800" dirty="0">
                <a:latin typeface="Times New Roman" panose="02020603050405020304" pitchFamily="18" charset="0"/>
                <a:cs typeface="Times New Roman" panose="02020603050405020304" pitchFamily="18" charset="0"/>
              </a:rPr>
              <a:t>. Велика Британія22(6). 2022. </a:t>
            </a:r>
            <a:r>
              <a:rPr lang="en-US" sz="1800" dirty="0">
                <a:latin typeface="Times New Roman" panose="02020603050405020304" pitchFamily="18" charset="0"/>
                <a:cs typeface="Times New Roman" panose="02020603050405020304" pitchFamily="18" charset="0"/>
              </a:rPr>
              <a:t>P</a:t>
            </a:r>
            <a:r>
              <a:rPr lang="uk-UA" sz="1800" dirty="0">
                <a:latin typeface="Times New Roman" panose="02020603050405020304" pitchFamily="18" charset="0"/>
                <a:cs typeface="Times New Roman" panose="02020603050405020304" pitchFamily="18" charset="0"/>
              </a:rPr>
              <a:t>. 113-122. </a:t>
            </a:r>
            <a:r>
              <a:rPr lang="en-US" sz="1800" u="sng" dirty="0">
                <a:latin typeface="Times New Roman" panose="02020603050405020304" pitchFamily="18" charset="0"/>
                <a:cs typeface="Times New Roman" panose="02020603050405020304" pitchFamily="18" charset="0"/>
                <a:hlinkClick r:id="rId4"/>
              </a:rPr>
              <a:t>https</a:t>
            </a:r>
            <a:r>
              <a:rPr lang="uk-UA" sz="1800" u="sng" dirty="0">
                <a:latin typeface="Times New Roman" panose="02020603050405020304" pitchFamily="18" charset="0"/>
                <a:cs typeface="Times New Roman" panose="02020603050405020304" pitchFamily="18" charset="0"/>
                <a:hlinkClick r:id="rId4"/>
              </a:rPr>
              <a:t>://</a:t>
            </a:r>
            <a:r>
              <a:rPr lang="en-US" sz="1800" u="sng" dirty="0" err="1">
                <a:latin typeface="Times New Roman" panose="02020603050405020304" pitchFamily="18" charset="0"/>
                <a:cs typeface="Times New Roman" panose="02020603050405020304" pitchFamily="18" charset="0"/>
                <a:hlinkClick r:id="rId4"/>
              </a:rPr>
              <a:t>doi</a:t>
            </a:r>
            <a:r>
              <a:rPr lang="uk-UA" sz="1800" u="sng" dirty="0">
                <a:latin typeface="Times New Roman" panose="02020603050405020304" pitchFamily="18" charset="0"/>
                <a:cs typeface="Times New Roman" panose="02020603050405020304" pitchFamily="18" charset="0"/>
                <a:hlinkClick r:id="rId4"/>
              </a:rPr>
              <a:t>.</a:t>
            </a:r>
            <a:r>
              <a:rPr lang="en-US" sz="1800" u="sng" dirty="0">
                <a:latin typeface="Times New Roman" panose="02020603050405020304" pitchFamily="18" charset="0"/>
                <a:cs typeface="Times New Roman" panose="02020603050405020304" pitchFamily="18" charset="0"/>
                <a:hlinkClick r:id="rId4"/>
              </a:rPr>
              <a:t>org</a:t>
            </a:r>
            <a:r>
              <a:rPr lang="uk-UA" sz="1800" u="sng" dirty="0">
                <a:latin typeface="Times New Roman" panose="02020603050405020304" pitchFamily="18" charset="0"/>
                <a:cs typeface="Times New Roman" panose="02020603050405020304" pitchFamily="18" charset="0"/>
                <a:hlinkClick r:id="rId4"/>
              </a:rPr>
              <a:t>/10.33423/</a:t>
            </a:r>
            <a:r>
              <a:rPr lang="en-US" sz="1800" u="sng" dirty="0" err="1">
                <a:latin typeface="Times New Roman" panose="02020603050405020304" pitchFamily="18" charset="0"/>
                <a:cs typeface="Times New Roman" panose="02020603050405020304" pitchFamily="18" charset="0"/>
                <a:hlinkClick r:id="rId4"/>
              </a:rPr>
              <a:t>jhetp</a:t>
            </a:r>
            <a:r>
              <a:rPr lang="uk-UA" sz="1800" u="sng" dirty="0">
                <a:latin typeface="Times New Roman" panose="02020603050405020304" pitchFamily="18" charset="0"/>
                <a:cs typeface="Times New Roman" panose="02020603050405020304" pitchFamily="18" charset="0"/>
                <a:hlinkClick r:id="rId4"/>
              </a:rPr>
              <a:t>.</a:t>
            </a:r>
            <a:r>
              <a:rPr lang="en-US" sz="1800" u="sng" dirty="0">
                <a:latin typeface="Times New Roman" panose="02020603050405020304" pitchFamily="18" charset="0"/>
                <a:cs typeface="Times New Roman" panose="02020603050405020304" pitchFamily="18" charset="0"/>
                <a:hlinkClick r:id="rId4"/>
              </a:rPr>
              <a:t>v</a:t>
            </a:r>
            <a:r>
              <a:rPr lang="uk-UA" sz="1800" u="sng" dirty="0">
                <a:latin typeface="Times New Roman" panose="02020603050405020304" pitchFamily="18" charset="0"/>
                <a:cs typeface="Times New Roman" panose="02020603050405020304" pitchFamily="18" charset="0"/>
                <a:hlinkClick r:id="rId4"/>
              </a:rPr>
              <a:t>22</a:t>
            </a:r>
            <a:r>
              <a:rPr lang="en-US" sz="1800" u="sng" dirty="0" err="1">
                <a:latin typeface="Times New Roman" panose="02020603050405020304" pitchFamily="18" charset="0"/>
                <a:cs typeface="Times New Roman" panose="02020603050405020304" pitchFamily="18" charset="0"/>
                <a:hlinkClick r:id="rId4"/>
              </a:rPr>
              <a:t>i</a:t>
            </a:r>
            <a:r>
              <a:rPr lang="uk-UA" sz="1800" u="sng" dirty="0">
                <a:latin typeface="Times New Roman" panose="02020603050405020304" pitchFamily="18" charset="0"/>
                <a:cs typeface="Times New Roman" panose="02020603050405020304" pitchFamily="18" charset="0"/>
                <a:hlinkClick r:id="rId4"/>
              </a:rPr>
              <a:t>6.523</a:t>
            </a:r>
            <a:r>
              <a:rPr lang="uk-UA" sz="1800"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Scopus</a:t>
            </a:r>
            <a:r>
              <a:rPr lang="uk-UA" sz="1800" b="1"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9. Гончарова О.А., Маслова А.В. Фідбек у системі освіти: проблеми та перспективи // Науковий часопис НПУ імені М. П. Драгоманова. Серія 5. Педагогічні науки: реалії та перспективи. Збірник наукових праць / М-во освіти і науки України, </a:t>
            </a:r>
            <a:r>
              <a:rPr lang="uk-UA" sz="1800" dirty="0" err="1">
                <a:latin typeface="Times New Roman" panose="02020603050405020304" pitchFamily="18" charset="0"/>
                <a:cs typeface="Times New Roman" panose="02020603050405020304" pitchFamily="18" charset="0"/>
              </a:rPr>
              <a:t>Нац</a:t>
            </a:r>
            <a:r>
              <a:rPr lang="uk-UA" sz="1800" dirty="0">
                <a:latin typeface="Times New Roman" panose="02020603050405020304" pitchFamily="18" charset="0"/>
                <a:cs typeface="Times New Roman" panose="02020603050405020304" pitchFamily="18" charset="0"/>
              </a:rPr>
              <a:t>. пед. ун-т імені М. П. Драгоманова. – Випуск 83. – Київ : Видавничий дім «</a:t>
            </a:r>
            <a:r>
              <a:rPr lang="uk-UA" sz="1800" dirty="0" err="1">
                <a:latin typeface="Times New Roman" panose="02020603050405020304" pitchFamily="18" charset="0"/>
                <a:cs typeface="Times New Roman" panose="02020603050405020304" pitchFamily="18" charset="0"/>
              </a:rPr>
              <a:t>Гельветика</a:t>
            </a:r>
            <a:r>
              <a:rPr lang="uk-UA" sz="1800" dirty="0">
                <a:latin typeface="Times New Roman" panose="02020603050405020304" pitchFamily="18" charset="0"/>
                <a:cs typeface="Times New Roman" panose="02020603050405020304" pitchFamily="18" charset="0"/>
              </a:rPr>
              <a:t>», 2021. С. 42-46.Україна</a:t>
            </a:r>
            <a:endParaRPr lang="ru-UA"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1800" dirty="0">
                <a:latin typeface="Times New Roman" panose="02020603050405020304" pitchFamily="18" charset="0"/>
                <a:cs typeface="Times New Roman" panose="02020603050405020304" pitchFamily="18" charset="0"/>
              </a:rPr>
              <a:t>10. </a:t>
            </a:r>
            <a:r>
              <a:rPr lang="uk-UA" sz="1800" dirty="0" err="1">
                <a:latin typeface="Times New Roman" panose="02020603050405020304" pitchFamily="18" charset="0"/>
                <a:cs typeface="Times New Roman" panose="02020603050405020304" pitchFamily="18" charset="0"/>
              </a:rPr>
              <a:t>Подпльота</a:t>
            </a:r>
            <a:r>
              <a:rPr lang="uk-UA" sz="1800" dirty="0">
                <a:latin typeface="Times New Roman" panose="02020603050405020304" pitchFamily="18" charset="0"/>
                <a:cs typeface="Times New Roman" panose="02020603050405020304" pitchFamily="18" charset="0"/>
              </a:rPr>
              <a:t> С.В. Переваги студентського </a:t>
            </a:r>
            <a:r>
              <a:rPr lang="uk-UA" sz="1800" dirty="0" err="1">
                <a:latin typeface="Times New Roman" panose="02020603050405020304" pitchFamily="18" charset="0"/>
                <a:cs typeface="Times New Roman" panose="02020603050405020304" pitchFamily="18" charset="0"/>
              </a:rPr>
              <a:t>тьюторства</a:t>
            </a:r>
            <a:r>
              <a:rPr lang="uk-UA" sz="1800" dirty="0">
                <a:latin typeface="Times New Roman" panose="02020603050405020304" pitchFamily="18" charset="0"/>
                <a:cs typeface="Times New Roman" panose="02020603050405020304" pitchFamily="18" charset="0"/>
              </a:rPr>
              <a:t> у провідних закладах вищої освіти // Проблеми освіти:  збірник наукових праць. </a:t>
            </a:r>
            <a:r>
              <a:rPr lang="uk-UA" sz="1800" dirty="0" err="1">
                <a:latin typeface="Times New Roman" panose="02020603050405020304" pitchFamily="18" charset="0"/>
                <a:cs typeface="Times New Roman" panose="02020603050405020304" pitchFamily="18" charset="0"/>
              </a:rPr>
              <a:t>Вип</a:t>
            </a:r>
            <a:r>
              <a:rPr lang="uk-UA" sz="1800" dirty="0">
                <a:latin typeface="Times New Roman" panose="02020603050405020304" pitchFamily="18" charset="0"/>
                <a:cs typeface="Times New Roman" panose="02020603050405020304" pitchFamily="18" charset="0"/>
              </a:rPr>
              <a:t>. №2, 2022. </a:t>
            </a:r>
          </a:p>
          <a:p>
            <a:pPr marL="0" indent="0">
              <a:lnSpc>
                <a:spcPct val="100000"/>
              </a:lnSpc>
              <a:spcBef>
                <a:spcPts val="0"/>
              </a:spcBef>
              <a:buNone/>
            </a:pPr>
            <a:endParaRPr lang="ru-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19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09304B-BFE9-497A-BDAD-5891916DCA46}"/>
              </a:ext>
            </a:extLst>
          </p:cNvPr>
          <p:cNvSpPr>
            <a:spLocks noGrp="1"/>
          </p:cNvSpPr>
          <p:nvPr>
            <p:ph type="title"/>
          </p:nvPr>
        </p:nvSpPr>
        <p:spPr>
          <a:xfrm>
            <a:off x="435428" y="214605"/>
            <a:ext cx="11423780" cy="429207"/>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Монографія 2022</a:t>
            </a:r>
            <a:endParaRPr lang="ru-UA" sz="2800" b="1"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0AF18CB2-984C-4331-B1DF-9B1E98FB89A8}"/>
              </a:ext>
            </a:extLst>
          </p:cNvPr>
          <p:cNvPicPr>
            <a:picLocks noGrp="1" noChangeAspect="1"/>
          </p:cNvPicPr>
          <p:nvPr>
            <p:ph idx="1"/>
          </p:nvPr>
        </p:nvPicPr>
        <p:blipFill>
          <a:blip r:embed="rId2"/>
          <a:stretch>
            <a:fillRect/>
          </a:stretch>
        </p:blipFill>
        <p:spPr>
          <a:xfrm>
            <a:off x="435428" y="667679"/>
            <a:ext cx="11423780" cy="7114685"/>
          </a:xfrm>
          <a:prstGeom prst="rect">
            <a:avLst/>
          </a:prstGeom>
        </p:spPr>
      </p:pic>
    </p:spTree>
    <p:extLst>
      <p:ext uri="{BB962C8B-B14F-4D97-AF65-F5344CB8AC3E}">
        <p14:creationId xmlns:p14="http://schemas.microsoft.com/office/powerpoint/2010/main" val="53892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4D24C8-2E4B-4B3E-8548-FA88AE7097EA}"/>
              </a:ext>
            </a:extLst>
          </p:cNvPr>
          <p:cNvSpPr>
            <a:spLocks noGrp="1"/>
          </p:cNvSpPr>
          <p:nvPr>
            <p:ph type="title"/>
          </p:nvPr>
        </p:nvSpPr>
        <p:spPr>
          <a:xfrm>
            <a:off x="838200" y="365125"/>
            <a:ext cx="10515600" cy="465299"/>
          </a:xfrm>
        </p:spPr>
        <p:txBody>
          <a:bodyPr>
            <a:noAutofit/>
          </a:bodyPr>
          <a:lstStyle/>
          <a:p>
            <a:pPr algn="ctr"/>
            <a:r>
              <a:rPr lang="uk-UA" sz="2800" b="1" dirty="0">
                <a:latin typeface="Times New Roman" panose="02020603050405020304" pitchFamily="18" charset="0"/>
                <a:cs typeface="Times New Roman" panose="02020603050405020304" pitchFamily="18" charset="0"/>
              </a:rPr>
              <a:t>Збірник наукових праць студентів - 2021</a:t>
            </a:r>
            <a:endParaRPr lang="ru-UA" sz="2800" b="1" dirty="0">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F82FF2E4-BB4E-4E0A-9D66-2667253A3392}"/>
              </a:ext>
            </a:extLst>
          </p:cNvPr>
          <p:cNvPicPr>
            <a:picLocks noGrp="1" noChangeAspect="1"/>
          </p:cNvPicPr>
          <p:nvPr>
            <p:ph idx="1"/>
          </p:nvPr>
        </p:nvPicPr>
        <p:blipFill>
          <a:blip r:embed="rId2"/>
          <a:stretch>
            <a:fillRect/>
          </a:stretch>
        </p:blipFill>
        <p:spPr>
          <a:xfrm>
            <a:off x="587829" y="965233"/>
            <a:ext cx="11224726" cy="5846794"/>
          </a:xfrm>
          <a:prstGeom prst="rect">
            <a:avLst/>
          </a:prstGeom>
        </p:spPr>
      </p:pic>
    </p:spTree>
    <p:extLst>
      <p:ext uri="{BB962C8B-B14F-4D97-AF65-F5344CB8AC3E}">
        <p14:creationId xmlns:p14="http://schemas.microsoft.com/office/powerpoint/2010/main" val="106944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166046-3030-410C-BF36-E522C891ED1F}"/>
              </a:ext>
            </a:extLst>
          </p:cNvPr>
          <p:cNvSpPr>
            <a:spLocks noGrp="1"/>
          </p:cNvSpPr>
          <p:nvPr>
            <p:ph type="title"/>
          </p:nvPr>
        </p:nvSpPr>
        <p:spPr>
          <a:xfrm>
            <a:off x="289249" y="167952"/>
            <a:ext cx="11579290" cy="401216"/>
          </a:xfrm>
        </p:spPr>
        <p:txBody>
          <a:bodyPr>
            <a:noAutofit/>
          </a:bodyPr>
          <a:lstStyle/>
          <a:p>
            <a:pPr algn="ctr"/>
            <a:r>
              <a:rPr lang="uk-UA" sz="2800" b="1" dirty="0">
                <a:latin typeface="Times New Roman" panose="02020603050405020304" pitchFamily="18" charset="0"/>
                <a:cs typeface="Times New Roman" panose="02020603050405020304" pitchFamily="18" charset="0"/>
              </a:rPr>
              <a:t>Збірник наукових праць студентів - 2022</a:t>
            </a:r>
            <a:endParaRPr lang="ru-UA" sz="2800" b="1"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83043A3E-9BFE-4310-BB55-7982F768CEA9}"/>
              </a:ext>
            </a:extLst>
          </p:cNvPr>
          <p:cNvPicPr>
            <a:picLocks noGrp="1" noChangeAspect="1"/>
          </p:cNvPicPr>
          <p:nvPr>
            <p:ph idx="1"/>
          </p:nvPr>
        </p:nvPicPr>
        <p:blipFill>
          <a:blip r:embed="rId2"/>
          <a:stretch>
            <a:fillRect/>
          </a:stretch>
        </p:blipFill>
        <p:spPr>
          <a:xfrm>
            <a:off x="158620" y="701446"/>
            <a:ext cx="11709919" cy="6202553"/>
          </a:xfrm>
          <a:prstGeom prst="rect">
            <a:avLst/>
          </a:prstGeom>
        </p:spPr>
      </p:pic>
    </p:spTree>
    <p:extLst>
      <p:ext uri="{BB962C8B-B14F-4D97-AF65-F5344CB8AC3E}">
        <p14:creationId xmlns:p14="http://schemas.microsoft.com/office/powerpoint/2010/main" val="416678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7AA685-32AF-427C-995A-654D7F3D8A83}"/>
              </a:ext>
            </a:extLst>
          </p:cNvPr>
          <p:cNvSpPr>
            <a:spLocks noGrp="1"/>
          </p:cNvSpPr>
          <p:nvPr>
            <p:ph type="title"/>
          </p:nvPr>
        </p:nvSpPr>
        <p:spPr>
          <a:xfrm>
            <a:off x="345233" y="102637"/>
            <a:ext cx="11588620" cy="998375"/>
          </a:xfrm>
        </p:spPr>
        <p:txBody>
          <a:bodyPr>
            <a:normAutofit/>
          </a:bodyPr>
          <a:lstStyle/>
          <a:p>
            <a:pPr algn="ctr"/>
            <a:r>
              <a:rPr lang="uk-UA" sz="2800" b="1" dirty="0">
                <a:latin typeface="Times New Roman" panose="02020603050405020304" pitchFamily="18" charset="0"/>
                <a:cs typeface="Times New Roman" panose="02020603050405020304" pitchFamily="18" charset="0"/>
              </a:rPr>
              <a:t>Матеріали </a:t>
            </a:r>
            <a:r>
              <a:rPr lang="en-US" sz="2800" b="1" dirty="0">
                <a:latin typeface="Times New Roman" panose="02020603050405020304" pitchFamily="18" charset="0"/>
                <a:cs typeface="Times New Roman" panose="02020603050405020304" pitchFamily="18" charset="0"/>
              </a:rPr>
              <a:t>VI </a:t>
            </a:r>
            <a:r>
              <a:rPr lang="uk-UA" sz="2800" b="1" dirty="0">
                <a:latin typeface="Times New Roman" panose="02020603050405020304" pitchFamily="18" charset="0"/>
                <a:cs typeface="Times New Roman" panose="02020603050405020304" pitchFamily="18" charset="0"/>
              </a:rPr>
              <a:t>Міжнародної науково-практичної конференції</a:t>
            </a:r>
            <a:endParaRPr lang="ru-UA" sz="2800" b="1"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30B5DF17-8FBE-4706-8455-C5005B8B0088}"/>
              </a:ext>
            </a:extLst>
          </p:cNvPr>
          <p:cNvPicPr>
            <a:picLocks noGrp="1" noChangeAspect="1"/>
          </p:cNvPicPr>
          <p:nvPr>
            <p:ph idx="1"/>
          </p:nvPr>
        </p:nvPicPr>
        <p:blipFill>
          <a:blip r:embed="rId2"/>
          <a:stretch>
            <a:fillRect/>
          </a:stretch>
        </p:blipFill>
        <p:spPr>
          <a:xfrm>
            <a:off x="351083" y="839755"/>
            <a:ext cx="11368166" cy="6120882"/>
          </a:xfrm>
          <a:prstGeom prst="rect">
            <a:avLst/>
          </a:prstGeom>
        </p:spPr>
      </p:pic>
    </p:spTree>
    <p:extLst>
      <p:ext uri="{BB962C8B-B14F-4D97-AF65-F5344CB8AC3E}">
        <p14:creationId xmlns:p14="http://schemas.microsoft.com/office/powerpoint/2010/main" val="387451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2994B-A057-44A2-AD9D-3988D97E59FC}"/>
              </a:ext>
            </a:extLst>
          </p:cNvPr>
          <p:cNvSpPr>
            <a:spLocks noGrp="1"/>
          </p:cNvSpPr>
          <p:nvPr>
            <p:ph type="title"/>
          </p:nvPr>
        </p:nvSpPr>
        <p:spPr>
          <a:xfrm>
            <a:off x="186611" y="167952"/>
            <a:ext cx="11840547" cy="457199"/>
          </a:xfrm>
          <a:solidFill>
            <a:schemeClr val="accent2">
              <a:lumMod val="40000"/>
              <a:lumOff val="60000"/>
            </a:schemeClr>
          </a:solidFill>
        </p:spPr>
        <p:txBody>
          <a:bodyPr>
            <a:normAutofit fontScale="90000"/>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(2020 рік)</a:t>
            </a:r>
            <a:endParaRPr lang="ru-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3D42886-7102-46CA-8E44-57E53E888E8D}"/>
              </a:ext>
            </a:extLst>
          </p:cNvPr>
          <p:cNvSpPr>
            <a:spLocks noGrp="1"/>
          </p:cNvSpPr>
          <p:nvPr>
            <p:ph idx="1"/>
          </p:nvPr>
        </p:nvSpPr>
        <p:spPr>
          <a:xfrm>
            <a:off x="101082" y="727788"/>
            <a:ext cx="11765902" cy="5868955"/>
          </a:xfrm>
          <a:solidFill>
            <a:schemeClr val="accent3"/>
          </a:solidFill>
        </p:spPr>
        <p:txBody>
          <a:bodyPr>
            <a:normAutofit fontScale="25000" lnSpcReduction="20000"/>
          </a:bodyPr>
          <a:lstStyle/>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Надольська</a:t>
            </a:r>
            <a:r>
              <a:rPr lang="uk-UA" sz="7200" dirty="0">
                <a:latin typeface="Times New Roman" panose="02020603050405020304" pitchFamily="18" charset="0"/>
                <a:cs typeface="Times New Roman" panose="02020603050405020304" pitchFamily="18" charset="0"/>
              </a:rPr>
              <a:t> Ю.А. проходить науково-педагогічне стажування в Уманському державному педагогічному університеті імені Павла Тичини на кафедрі теорії і практики іноземних мов з «03» лютого 2020 року по «05» жовтня 2020 року.</a:t>
            </a:r>
            <a:endParaRPr lang="ru-UA" sz="7200" dirty="0">
              <a:latin typeface="Times New Roman" panose="02020603050405020304" pitchFamily="18" charset="0"/>
              <a:cs typeface="Times New Roman" panose="02020603050405020304" pitchFamily="18" charset="0"/>
            </a:endParaRP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у методичному семінарі з підвищення кваліфікації вчителів та викладачів німецької мови м. Мелітополя на тему «</a:t>
            </a:r>
            <a:r>
              <a:rPr lang="uk-UA" sz="7200" dirty="0" err="1">
                <a:latin typeface="Times New Roman" panose="02020603050405020304" pitchFamily="18" charset="0"/>
                <a:cs typeface="Times New Roman" panose="02020603050405020304" pitchFamily="18" charset="0"/>
              </a:rPr>
              <a:t>Unterrichtsplanung</a:t>
            </a:r>
            <a:r>
              <a:rPr lang="uk-UA" sz="7200" dirty="0">
                <a:latin typeface="Times New Roman" panose="02020603050405020304" pitchFamily="18" charset="0"/>
                <a:cs typeface="Times New Roman" panose="02020603050405020304" pitchFamily="18" charset="0"/>
              </a:rPr>
              <a:t> 1: </a:t>
            </a:r>
            <a:r>
              <a:rPr lang="uk-UA" sz="7200" dirty="0" err="1">
                <a:latin typeface="Times New Roman" panose="02020603050405020304" pitchFamily="18" charset="0"/>
                <a:cs typeface="Times New Roman" panose="02020603050405020304" pitchFamily="18" charset="0"/>
              </a:rPr>
              <a:t>Lernziele</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und</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Rückwärtsplanung</a:t>
            </a:r>
            <a:r>
              <a:rPr lang="uk-UA" sz="7200" dirty="0">
                <a:latin typeface="Times New Roman" panose="02020603050405020304" pitchFamily="18" charset="0"/>
                <a:cs typeface="Times New Roman" panose="02020603050405020304" pitchFamily="18" charset="0"/>
              </a:rPr>
              <a:t>» / Центр німецької мови в Мелітополі. – Партнер </a:t>
            </a:r>
            <a:r>
              <a:rPr lang="uk-UA" sz="7200" dirty="0" err="1">
                <a:latin typeface="Times New Roman" panose="02020603050405020304" pitchFamily="18" charset="0"/>
                <a:cs typeface="Times New Roman" panose="02020603050405020304" pitchFamily="18" charset="0"/>
              </a:rPr>
              <a:t>Goethe-Institut</a:t>
            </a:r>
            <a:r>
              <a:rPr lang="uk-UA" sz="7200" dirty="0">
                <a:latin typeface="Times New Roman" panose="02020603050405020304" pitchFamily="18" charset="0"/>
                <a:cs typeface="Times New Roman" panose="02020603050405020304" pitchFamily="18" charset="0"/>
              </a:rPr>
              <a:t> в Україні, 29.02.2020 р. (6 год.).</a:t>
            </a:r>
            <a:endParaRPr lang="ru-UA" sz="7200" dirty="0">
              <a:latin typeface="Times New Roman" panose="02020603050405020304" pitchFamily="18" charset="0"/>
              <a:cs typeface="Times New Roman" panose="02020603050405020304" pitchFamily="18" charset="0"/>
            </a:endParaRP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у Міжнародному семінарі з підвищення кваліфікації мультиплікаторів-методистів „</a:t>
            </a:r>
            <a:r>
              <a:rPr lang="uk-UA" sz="7200" dirty="0" err="1">
                <a:latin typeface="Times New Roman" panose="02020603050405020304" pitchFamily="18" charset="0"/>
                <a:cs typeface="Times New Roman" panose="02020603050405020304" pitchFamily="18" charset="0"/>
              </a:rPr>
              <a:t>Unterrichten</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für</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verschiedene</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psychologische</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Typen</a:t>
            </a:r>
            <a:r>
              <a:rPr lang="uk-UA" sz="7200" dirty="0">
                <a:latin typeface="Times New Roman" panose="02020603050405020304" pitchFamily="18" charset="0"/>
                <a:cs typeface="Times New Roman" panose="02020603050405020304" pitchFamily="18" charset="0"/>
              </a:rPr>
              <a:t>“. Центр німецької мови у Львові. – Партнер </a:t>
            </a:r>
            <a:r>
              <a:rPr lang="uk-UA" sz="7200" dirty="0" err="1">
                <a:latin typeface="Times New Roman" panose="02020603050405020304" pitchFamily="18" charset="0"/>
                <a:cs typeface="Times New Roman" panose="02020603050405020304" pitchFamily="18" charset="0"/>
              </a:rPr>
              <a:t>Goethe-Institut</a:t>
            </a:r>
            <a:r>
              <a:rPr lang="uk-UA" sz="7200" dirty="0">
                <a:latin typeface="Times New Roman" panose="02020603050405020304" pitchFamily="18" charset="0"/>
                <a:cs typeface="Times New Roman" panose="02020603050405020304" pitchFamily="18" charset="0"/>
              </a:rPr>
              <a:t> / ЛНУ імені Івана Франка, м. Львів, 04.03.–06.03.2020 р. (24 год.).</a:t>
            </a:r>
            <a:endParaRPr lang="ru-UA" sz="7200" dirty="0">
              <a:latin typeface="Times New Roman" panose="02020603050405020304" pitchFamily="18" charset="0"/>
              <a:cs typeface="Times New Roman" panose="02020603050405020304" pitchFamily="18" charset="0"/>
            </a:endParaRP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у Всеукраїнській підготовці тренерів програми DLL: Вчимося навчати німецької</a:t>
            </a:r>
            <a:r>
              <a:rPr lang="uk-UA" sz="7200" b="1" dirty="0">
                <a:latin typeface="Times New Roman" panose="02020603050405020304" pitchFamily="18" charset="0"/>
                <a:cs typeface="Times New Roman" panose="02020603050405020304" pitchFamily="18" charset="0"/>
              </a:rPr>
              <a:t> </a:t>
            </a:r>
            <a:r>
              <a:rPr lang="uk-UA" sz="7200" dirty="0">
                <a:latin typeface="Times New Roman" panose="02020603050405020304" pitchFamily="18" charset="0"/>
                <a:cs typeface="Times New Roman" panose="02020603050405020304" pitchFamily="18" charset="0"/>
              </a:rPr>
              <a:t>в рамках проекту</a:t>
            </a:r>
            <a:r>
              <a:rPr lang="uk-UA" sz="7200" b="1" dirty="0">
                <a:latin typeface="Times New Roman" panose="02020603050405020304" pitchFamily="18" charset="0"/>
                <a:cs typeface="Times New Roman" panose="02020603050405020304" pitchFamily="18" charset="0"/>
              </a:rPr>
              <a:t> </a:t>
            </a:r>
            <a:r>
              <a:rPr lang="uk-UA" sz="7200" dirty="0">
                <a:latin typeface="Times New Roman" panose="02020603050405020304" pitchFamily="18" charset="0"/>
                <a:cs typeface="Times New Roman" panose="02020603050405020304" pitchFamily="18" charset="0"/>
              </a:rPr>
              <a:t>підготовки методистів-мультиплікаторів </a:t>
            </a:r>
            <a:r>
              <a:rPr lang="en-US" sz="7200" dirty="0">
                <a:latin typeface="Times New Roman" panose="02020603050405020304" pitchFamily="18" charset="0"/>
                <a:cs typeface="Times New Roman" panose="02020603050405020304" pitchFamily="18" charset="0"/>
              </a:rPr>
              <a:t>Goethe</a:t>
            </a:r>
            <a:r>
              <a:rPr lang="uk-UA" sz="7200" dirty="0">
                <a:latin typeface="Times New Roman" panose="02020603050405020304" pitchFamily="18" charset="0"/>
                <a:cs typeface="Times New Roman" panose="02020603050405020304" pitchFamily="18" charset="0"/>
              </a:rPr>
              <a:t>-</a:t>
            </a:r>
            <a:r>
              <a:rPr lang="en-US" sz="7200" dirty="0" err="1">
                <a:latin typeface="Times New Roman" panose="02020603050405020304" pitchFamily="18" charset="0"/>
                <a:cs typeface="Times New Roman" panose="02020603050405020304" pitchFamily="18" charset="0"/>
              </a:rPr>
              <a:t>Institut</a:t>
            </a:r>
            <a:r>
              <a:rPr lang="uk-UA" sz="7200" dirty="0">
                <a:latin typeface="Times New Roman" panose="02020603050405020304" pitchFamily="18" charset="0"/>
                <a:cs typeface="Times New Roman" panose="02020603050405020304" pitchFamily="18" charset="0"/>
              </a:rPr>
              <a:t> в Україні (онлайн-фаза), 09.03.–27.03.2020 р.</a:t>
            </a: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в онлайн-курсі з підвищення кваліфікації викладачів німецької мови по роботі із навчальною платформою </a:t>
            </a:r>
            <a:r>
              <a:rPr lang="de-DE" sz="7200" dirty="0" err="1">
                <a:latin typeface="Times New Roman" panose="02020603050405020304" pitchFamily="18" charset="0"/>
                <a:cs typeface="Times New Roman" panose="02020603050405020304" pitchFamily="18" charset="0"/>
              </a:rPr>
              <a:t>Moodle</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Crashkurs</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im</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Online-Unterrichten</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auf</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Moodle</a:t>
            </a:r>
            <a:r>
              <a:rPr lang="uk-UA" sz="7200" dirty="0">
                <a:latin typeface="Times New Roman" panose="02020603050405020304" pitchFamily="18" charset="0"/>
                <a:cs typeface="Times New Roman" panose="02020603050405020304" pitchFamily="18" charset="0"/>
              </a:rPr>
              <a:t>“. </a:t>
            </a:r>
            <a:r>
              <a:rPr lang="de-DE" sz="7200" dirty="0">
                <a:latin typeface="Times New Roman" panose="02020603050405020304" pitchFamily="18" charset="0"/>
                <a:cs typeface="Times New Roman" panose="02020603050405020304" pitchFamily="18" charset="0"/>
              </a:rPr>
              <a:t>Goethe</a:t>
            </a:r>
            <a:r>
              <a:rPr lang="uk-UA" sz="7200" dirty="0">
                <a:latin typeface="Times New Roman" panose="02020603050405020304" pitchFamily="18" charset="0"/>
                <a:cs typeface="Times New Roman" panose="02020603050405020304" pitchFamily="18" charset="0"/>
              </a:rPr>
              <a:t>-</a:t>
            </a:r>
            <a:r>
              <a:rPr lang="de-DE" sz="7200" dirty="0">
                <a:latin typeface="Times New Roman" panose="02020603050405020304" pitchFamily="18" charset="0"/>
                <a:cs typeface="Times New Roman" panose="02020603050405020304" pitchFamily="18" charset="0"/>
              </a:rPr>
              <a:t>Institut</a:t>
            </a:r>
            <a:r>
              <a:rPr lang="uk-UA" sz="7200" dirty="0">
                <a:latin typeface="Times New Roman" panose="02020603050405020304" pitchFamily="18" charset="0"/>
                <a:cs typeface="Times New Roman" panose="02020603050405020304" pitchFamily="18" charset="0"/>
              </a:rPr>
              <a:t> в Україні, 07.04.–08.05.2020 р. (24 год.).</a:t>
            </a:r>
            <a:endParaRPr lang="ru-UA" sz="7200" dirty="0">
              <a:latin typeface="Times New Roman" panose="02020603050405020304" pitchFamily="18" charset="0"/>
              <a:cs typeface="Times New Roman" panose="02020603050405020304" pitchFamily="18" charset="0"/>
            </a:endParaRP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в онлайн-курсі </a:t>
            </a:r>
            <a:r>
              <a:rPr lang="de-DE" sz="7200" dirty="0">
                <a:latin typeface="Times New Roman" panose="02020603050405020304" pitchFamily="18" charset="0"/>
                <a:cs typeface="Times New Roman" panose="02020603050405020304" pitchFamily="18" charset="0"/>
              </a:rPr>
              <a:t>Goethe</a:t>
            </a:r>
            <a:r>
              <a:rPr lang="uk-UA" sz="7200" dirty="0">
                <a:latin typeface="Times New Roman" panose="02020603050405020304" pitchFamily="18" charset="0"/>
                <a:cs typeface="Times New Roman" panose="02020603050405020304" pitchFamily="18" charset="0"/>
              </a:rPr>
              <a:t>-</a:t>
            </a:r>
            <a:r>
              <a:rPr lang="de-DE" sz="7200" dirty="0">
                <a:latin typeface="Times New Roman" panose="02020603050405020304" pitchFamily="18" charset="0"/>
                <a:cs typeface="Times New Roman" panose="02020603050405020304" pitchFamily="18" charset="0"/>
              </a:rPr>
              <a:t>Institut</a:t>
            </a:r>
            <a:r>
              <a:rPr lang="uk-UA" sz="7200" dirty="0">
                <a:latin typeface="Times New Roman" panose="02020603050405020304" pitchFamily="18" charset="0"/>
                <a:cs typeface="Times New Roman" panose="02020603050405020304" pitchFamily="18" charset="0"/>
              </a:rPr>
              <a:t> в Україні з підвищення кваліфікації викладачів німецької мови „</a:t>
            </a:r>
            <a:r>
              <a:rPr lang="uk-UA" sz="7200" dirty="0" err="1">
                <a:latin typeface="Times New Roman" panose="02020603050405020304" pitchFamily="18" charset="0"/>
                <a:cs typeface="Times New Roman" panose="02020603050405020304" pitchFamily="18" charset="0"/>
              </a:rPr>
              <a:t>Assessment</a:t>
            </a:r>
            <a:r>
              <a:rPr lang="uk-UA" sz="7200" dirty="0">
                <a:latin typeface="Times New Roman" panose="02020603050405020304" pitchFamily="18" charset="0"/>
                <a:cs typeface="Times New Roman" panose="02020603050405020304" pitchFamily="18" charset="0"/>
              </a:rPr>
              <a:t> </a:t>
            </a:r>
            <a:r>
              <a:rPr lang="de-DE" sz="7200" dirty="0">
                <a:latin typeface="Times New Roman" panose="02020603050405020304" pitchFamily="18" charset="0"/>
                <a:cs typeface="Times New Roman" panose="02020603050405020304" pitchFamily="18" charset="0"/>
              </a:rPr>
              <a:t>i</a:t>
            </a:r>
            <a:r>
              <a:rPr lang="uk-UA" sz="7200" dirty="0">
                <a:latin typeface="Times New Roman" panose="02020603050405020304" pitchFamily="18" charset="0"/>
                <a:cs typeface="Times New Roman" panose="02020603050405020304" pitchFamily="18" charset="0"/>
              </a:rPr>
              <a:t>m (</a:t>
            </a:r>
            <a:r>
              <a:rPr lang="uk-UA" sz="7200" dirty="0" err="1">
                <a:latin typeface="Times New Roman" panose="02020603050405020304" pitchFamily="18" charset="0"/>
                <a:cs typeface="Times New Roman" panose="02020603050405020304" pitchFamily="18" charset="0"/>
              </a:rPr>
              <a:t>Online</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Unterricht</a:t>
            </a:r>
            <a:r>
              <a:rPr lang="uk-UA" sz="7200" dirty="0">
                <a:latin typeface="Times New Roman" panose="02020603050405020304" pitchFamily="18" charset="0"/>
                <a:cs typeface="Times New Roman" panose="02020603050405020304" pitchFamily="18" charset="0"/>
              </a:rPr>
              <a:t>“, 06.-18.09.2020 р. (24 год.). </a:t>
            </a:r>
            <a:endParaRPr lang="ru-UA" sz="7200" dirty="0">
              <a:latin typeface="Times New Roman" panose="02020603050405020304" pitchFamily="18" charset="0"/>
              <a:cs typeface="Times New Roman" panose="02020603050405020304" pitchFamily="18" charset="0"/>
            </a:endParaRP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в курсі у форматі </a:t>
            </a:r>
            <a:r>
              <a:rPr lang="de-DE" sz="7200" dirty="0" err="1">
                <a:latin typeface="Times New Roman" panose="02020603050405020304" pitchFamily="18" charset="0"/>
                <a:cs typeface="Times New Roman" panose="02020603050405020304" pitchFamily="18" charset="0"/>
              </a:rPr>
              <a:t>Blended</a:t>
            </a:r>
            <a:r>
              <a:rPr lang="de-DE" sz="7200" dirty="0">
                <a:latin typeface="Times New Roman" panose="02020603050405020304" pitchFamily="18" charset="0"/>
                <a:cs typeface="Times New Roman" panose="02020603050405020304" pitchFamily="18" charset="0"/>
              </a:rPr>
              <a:t> Learning Goethe</a:t>
            </a:r>
            <a:r>
              <a:rPr lang="uk-UA" sz="7200" dirty="0">
                <a:latin typeface="Times New Roman" panose="02020603050405020304" pitchFamily="18" charset="0"/>
                <a:cs typeface="Times New Roman" panose="02020603050405020304" pitchFamily="18" charset="0"/>
              </a:rPr>
              <a:t>-</a:t>
            </a:r>
            <a:r>
              <a:rPr lang="de-DE" sz="7200" dirty="0">
                <a:latin typeface="Times New Roman" panose="02020603050405020304" pitchFamily="18" charset="0"/>
                <a:cs typeface="Times New Roman" panose="02020603050405020304" pitchFamily="18" charset="0"/>
              </a:rPr>
              <a:t>Institut</a:t>
            </a:r>
            <a:r>
              <a:rPr lang="uk-UA" sz="7200" dirty="0">
                <a:latin typeface="Times New Roman" panose="02020603050405020304" pitchFamily="18" charset="0"/>
                <a:cs typeface="Times New Roman" panose="02020603050405020304" pitchFamily="18" charset="0"/>
              </a:rPr>
              <a:t> в Україні з підвищення кваліфікації викладачів німецької мови „</a:t>
            </a:r>
            <a:r>
              <a:rPr lang="uk-UA" sz="7200" dirty="0" err="1">
                <a:latin typeface="Times New Roman" panose="02020603050405020304" pitchFamily="18" charset="0"/>
                <a:cs typeface="Times New Roman" panose="02020603050405020304" pitchFamily="18" charset="0"/>
              </a:rPr>
              <a:t>Unterrichtsplanung</a:t>
            </a:r>
            <a:r>
              <a:rPr lang="uk-UA" sz="7200" dirty="0">
                <a:latin typeface="Times New Roman" panose="02020603050405020304" pitchFamily="18" charset="0"/>
                <a:cs typeface="Times New Roman" panose="02020603050405020304" pitchFamily="18" charset="0"/>
              </a:rPr>
              <a:t> 2: </a:t>
            </a:r>
            <a:r>
              <a:rPr lang="uk-UA" sz="7200" dirty="0" err="1">
                <a:latin typeface="Times New Roman" panose="02020603050405020304" pitchFamily="18" charset="0"/>
                <a:cs typeface="Times New Roman" panose="02020603050405020304" pitchFamily="18" charset="0"/>
              </a:rPr>
              <a:t>Didaktisch-methodische</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Prinzipien</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und</a:t>
            </a:r>
            <a:r>
              <a:rPr lang="uk-UA" sz="7200" dirty="0">
                <a:latin typeface="Times New Roman" panose="02020603050405020304" pitchFamily="18" charset="0"/>
                <a:cs typeface="Times New Roman" panose="02020603050405020304" pitchFamily="18" charset="0"/>
              </a:rPr>
              <a:t> </a:t>
            </a:r>
            <a:r>
              <a:rPr lang="uk-UA" sz="7200" dirty="0" err="1">
                <a:latin typeface="Times New Roman" panose="02020603050405020304" pitchFamily="18" charset="0"/>
                <a:cs typeface="Times New Roman" panose="02020603050405020304" pitchFamily="18" charset="0"/>
              </a:rPr>
              <a:t>Rückwärtsplanung</a:t>
            </a:r>
            <a:r>
              <a:rPr lang="uk-UA" sz="7200" dirty="0">
                <a:latin typeface="Times New Roman" panose="02020603050405020304" pitchFamily="18" charset="0"/>
                <a:cs typeface="Times New Roman" panose="02020603050405020304" pitchFamily="18" charset="0"/>
              </a:rPr>
              <a:t>“, 21.11.2020 р. (6 год.).</a:t>
            </a:r>
            <a:endParaRPr lang="ru-UA" sz="7200" dirty="0">
              <a:latin typeface="Times New Roman" panose="02020603050405020304" pitchFamily="18" charset="0"/>
              <a:cs typeface="Times New Roman" panose="02020603050405020304" pitchFamily="18" charset="0"/>
            </a:endParaRPr>
          </a:p>
          <a:p>
            <a:pPr algn="just"/>
            <a:r>
              <a:rPr lang="uk-UA" sz="7200" dirty="0">
                <a:latin typeface="Times New Roman" panose="02020603050405020304" pitchFamily="18" charset="0"/>
                <a:cs typeface="Times New Roman" panose="02020603050405020304" pitchFamily="18" charset="0"/>
              </a:rPr>
              <a:t>Старший викладач </a:t>
            </a:r>
            <a:r>
              <a:rPr lang="uk-UA" sz="7200" dirty="0" err="1">
                <a:latin typeface="Times New Roman" panose="02020603050405020304" pitchFamily="18" charset="0"/>
                <a:cs typeface="Times New Roman" panose="02020603050405020304" pitchFamily="18" charset="0"/>
              </a:rPr>
              <a:t>Лебєдєва</a:t>
            </a:r>
            <a:r>
              <a:rPr lang="uk-UA" sz="7200" dirty="0">
                <a:latin typeface="Times New Roman" panose="02020603050405020304" pitchFamily="18" charset="0"/>
                <a:cs typeface="Times New Roman" panose="02020603050405020304" pitchFamily="18" charset="0"/>
              </a:rPr>
              <a:t> О.А. взяла участь в міжнародному онлайн-курсі </a:t>
            </a:r>
            <a:r>
              <a:rPr lang="de-DE" sz="7200" dirty="0">
                <a:latin typeface="Times New Roman" panose="02020603050405020304" pitchFamily="18" charset="0"/>
                <a:cs typeface="Times New Roman" panose="02020603050405020304" pitchFamily="18" charset="0"/>
              </a:rPr>
              <a:t>Goethe</a:t>
            </a:r>
            <a:r>
              <a:rPr lang="uk-UA" sz="7200" dirty="0">
                <a:latin typeface="Times New Roman" panose="02020603050405020304" pitchFamily="18" charset="0"/>
                <a:cs typeface="Times New Roman" panose="02020603050405020304" pitchFamily="18" charset="0"/>
              </a:rPr>
              <a:t>-</a:t>
            </a:r>
            <a:r>
              <a:rPr lang="de-DE" sz="7200" dirty="0">
                <a:latin typeface="Times New Roman" panose="02020603050405020304" pitchFamily="18" charset="0"/>
                <a:cs typeface="Times New Roman" panose="02020603050405020304" pitchFamily="18" charset="0"/>
              </a:rPr>
              <a:t>Institut</a:t>
            </a:r>
            <a:r>
              <a:rPr lang="uk-UA" sz="7200" dirty="0">
                <a:latin typeface="Times New Roman" panose="02020603050405020304" pitchFamily="18" charset="0"/>
                <a:cs typeface="Times New Roman" panose="02020603050405020304" pitchFamily="18" charset="0"/>
              </a:rPr>
              <a:t> в Німеччині „</a:t>
            </a:r>
            <a:r>
              <a:rPr lang="de-DE" sz="7200" dirty="0">
                <a:latin typeface="Times New Roman" panose="02020603050405020304" pitchFamily="18" charset="0"/>
                <a:cs typeface="Times New Roman" panose="02020603050405020304" pitchFamily="18" charset="0"/>
              </a:rPr>
              <a:t>Online Moderieren</a:t>
            </a:r>
            <a:r>
              <a:rPr lang="uk-UA" sz="7200" dirty="0">
                <a:latin typeface="Times New Roman" panose="02020603050405020304" pitchFamily="18" charset="0"/>
                <a:cs typeface="Times New Roman" panose="02020603050405020304" pitchFamily="18" charset="0"/>
              </a:rPr>
              <a:t>“, 05.10.-29.11.2020 р. (50 год.). </a:t>
            </a:r>
            <a:endParaRPr lang="ru-UA" sz="7200"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24121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A6CAC0-6F05-4E3E-92DA-5D2B45DFC2A5}"/>
              </a:ext>
            </a:extLst>
          </p:cNvPr>
          <p:cNvSpPr>
            <a:spLocks noGrp="1"/>
          </p:cNvSpPr>
          <p:nvPr>
            <p:ph type="title"/>
          </p:nvPr>
        </p:nvSpPr>
        <p:spPr>
          <a:xfrm>
            <a:off x="270588" y="130630"/>
            <a:ext cx="11765902" cy="550408"/>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(2020 рік)</a:t>
            </a:r>
            <a:endParaRPr lang="ru-UA" sz="2800" b="1" dirty="0"/>
          </a:p>
        </p:txBody>
      </p:sp>
      <p:sp>
        <p:nvSpPr>
          <p:cNvPr id="3" name="Объект 2">
            <a:extLst>
              <a:ext uri="{FF2B5EF4-FFF2-40B4-BE49-F238E27FC236}">
                <a16:creationId xmlns:a16="http://schemas.microsoft.com/office/drawing/2014/main" id="{ADDCD871-85BA-4CA1-B469-6AB4A7840405}"/>
              </a:ext>
            </a:extLst>
          </p:cNvPr>
          <p:cNvSpPr>
            <a:spLocks noGrp="1"/>
          </p:cNvSpPr>
          <p:nvPr>
            <p:ph idx="1"/>
          </p:nvPr>
        </p:nvSpPr>
        <p:spPr>
          <a:xfrm>
            <a:off x="270587" y="681038"/>
            <a:ext cx="11765901" cy="6046332"/>
          </a:xfrm>
          <a:solidFill>
            <a:schemeClr val="accent3"/>
          </a:solidFill>
        </p:spPr>
        <p:txBody>
          <a:bodyPr>
            <a:normAutofit fontScale="77500" lnSpcReduction="20000"/>
          </a:bodyPr>
          <a:lstStyle/>
          <a:p>
            <a:pPr algn="just"/>
            <a:r>
              <a:rPr lang="uk-UA" dirty="0">
                <a:latin typeface="Times New Roman" panose="02020603050405020304" pitchFamily="18" charset="0"/>
                <a:cs typeface="Times New Roman" panose="02020603050405020304" pitchFamily="18" charset="0"/>
              </a:rPr>
              <a:t>Доцент Коноваленко Т.В. взяла участь у Зимовій школі ЗВО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«Вивчай та розрізняй: </a:t>
            </a:r>
            <a:r>
              <a:rPr lang="uk-UA" dirty="0" err="1">
                <a:latin typeface="Times New Roman" panose="02020603050405020304" pitchFamily="18" charset="0"/>
                <a:cs typeface="Times New Roman" panose="02020603050405020304" pitchFamily="18" charset="0"/>
              </a:rPr>
              <a:t>інфо</a:t>
            </a:r>
            <a:r>
              <a:rPr lang="uk-UA" dirty="0">
                <a:latin typeface="Times New Roman" panose="02020603050405020304" pitchFamily="18" charset="0"/>
                <a:cs typeface="Times New Roman" panose="02020603050405020304" pitchFamily="18" charset="0"/>
              </a:rPr>
              <a:t>-медійна грамотність» Ради міжнародних наукових досліджень та обмінів за підтримки Посольства Сполучених Штатів Америки та Посольства Великої Британії в Україні, в партнерстві з Міністерством освіти і науки України та Академією української преси (27.01.2020 – 31.01.2020).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Доцент Коноваленко Т.В. взяла участь в «Module1 – </a:t>
            </a:r>
            <a:r>
              <a:rPr lang="uk-UA" dirty="0" err="1">
                <a:latin typeface="Times New Roman" panose="02020603050405020304" pitchFamily="18" charset="0"/>
                <a:cs typeface="Times New Roman" panose="02020603050405020304" pitchFamily="18" charset="0"/>
              </a:rPr>
              <a:t>Enhancing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learning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and</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Програми вдосконалення викладання у вищій освіті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Excellence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Programme</a:t>
            </a:r>
            <a:r>
              <a:rPr lang="uk-UA" dirty="0">
                <a:latin typeface="Times New Roman" panose="02020603050405020304" pitchFamily="18" charset="0"/>
                <a:cs typeface="Times New Roman" panose="02020603050405020304" pitchFamily="18" charset="0"/>
              </a:rPr>
              <a:t>» за підтримки посольства Великої Британії, у партнерстві з Міністерством освіти і науки України та Інституту вищої освіти НАПН України, 19.10, 20.10, 29.10, 30.10.2020 р. (24 години).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Доцент Коноваленко Т.В. взяла участь в «</a:t>
            </a:r>
            <a:r>
              <a:rPr lang="uk-UA" dirty="0" err="1">
                <a:latin typeface="Times New Roman" panose="02020603050405020304" pitchFamily="18" charset="0"/>
                <a:cs typeface="Times New Roman" panose="02020603050405020304" pitchFamily="18" charset="0"/>
              </a:rPr>
              <a:t>Inter-module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sessions</a:t>
            </a:r>
            <a:r>
              <a:rPr lang="uk-UA" dirty="0">
                <a:latin typeface="Times New Roman" panose="02020603050405020304" pitchFamily="18" charset="0"/>
                <a:cs typeface="Times New Roman" panose="02020603050405020304" pitchFamily="18" charset="0"/>
              </a:rPr>
              <a:t>» Програми вдосконалення викладання у вищій освіті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Excellence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Programme</a:t>
            </a:r>
            <a:r>
              <a:rPr lang="uk-UA" dirty="0">
                <a:latin typeface="Times New Roman" panose="02020603050405020304" pitchFamily="18" charset="0"/>
                <a:cs typeface="Times New Roman" panose="02020603050405020304" pitchFamily="18" charset="0"/>
              </a:rPr>
              <a:t>» за підтримки посольства Великої Британії, у партнерстві з Міністерством освіти і науки України та Інституту вищої освіти НАПН України, 03.11, 10.11, 17.11, 24.11.2020 р. (24 години).</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Доцент Коноваленко Т.В. взяла участь в «</a:t>
            </a:r>
            <a:r>
              <a:rPr lang="uk-UA" dirty="0" err="1">
                <a:latin typeface="Times New Roman" panose="02020603050405020304" pitchFamily="18" charset="0"/>
                <a:cs typeface="Times New Roman" panose="02020603050405020304" pitchFamily="18" charset="0"/>
              </a:rPr>
              <a:t>Module</a:t>
            </a:r>
            <a:r>
              <a:rPr lang="uk-UA" dirty="0">
                <a:latin typeface="Times New Roman" panose="02020603050405020304" pitchFamily="18" charset="0"/>
                <a:cs typeface="Times New Roman" panose="02020603050405020304" pitchFamily="18" charset="0"/>
              </a:rPr>
              <a:t> 2 - </a:t>
            </a:r>
            <a:r>
              <a:rPr lang="uk-UA" dirty="0" err="1">
                <a:latin typeface="Times New Roman" panose="02020603050405020304" pitchFamily="18" charset="0"/>
                <a:cs typeface="Times New Roman" panose="02020603050405020304" pitchFamily="18" charset="0"/>
              </a:rPr>
              <a:t>Leading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Learning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and</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in</a:t>
            </a:r>
            <a:r>
              <a:rPr lang="uk-UA" dirty="0">
                <a:latin typeface="Times New Roman" panose="02020603050405020304" pitchFamily="18" charset="0"/>
                <a:cs typeface="Times New Roman" panose="02020603050405020304" pitchFamily="18" charset="0"/>
              </a:rPr>
              <a:t> HE» Програми вдосконалення викладання у вищій освіті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Excellence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Programme</a:t>
            </a:r>
            <a:r>
              <a:rPr lang="uk-UA" dirty="0">
                <a:latin typeface="Times New Roman" panose="02020603050405020304" pitchFamily="18" charset="0"/>
                <a:cs typeface="Times New Roman" panose="02020603050405020304" pitchFamily="18" charset="0"/>
              </a:rPr>
              <a:t>» за підтримки посольства Великої Британії, у партнерстві з Міністерством освіти і науки України та Інституту вищої освіти НАПН України, 10.12, 11.12, 16.12, 17.12.2020 р. (24 години).</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Старший викладач </a:t>
            </a:r>
            <a:r>
              <a:rPr lang="uk-UA" dirty="0" err="1">
                <a:latin typeface="Times New Roman" panose="02020603050405020304" pitchFamily="18" charset="0"/>
                <a:cs typeface="Times New Roman" panose="02020603050405020304" pitchFamily="18" charset="0"/>
              </a:rPr>
              <a:t>Надольська</a:t>
            </a:r>
            <a:r>
              <a:rPr lang="uk-UA" dirty="0">
                <a:latin typeface="Times New Roman" panose="02020603050405020304" pitchFamily="18" charset="0"/>
                <a:cs typeface="Times New Roman" panose="02020603050405020304" pitchFamily="18" charset="0"/>
              </a:rPr>
              <a:t> Ю.А. підвищила кваліфікацію та пройшла міжнародне наукове стажування при Вищій школі Лінгвістичній м. </a:t>
            </a:r>
            <a:r>
              <a:rPr lang="uk-UA" dirty="0" err="1">
                <a:latin typeface="Times New Roman" panose="02020603050405020304" pitchFamily="18" charset="0"/>
                <a:cs typeface="Times New Roman" panose="02020603050405020304" pitchFamily="18" charset="0"/>
              </a:rPr>
              <a:t>Ченстохово</a:t>
            </a:r>
            <a:r>
              <a:rPr lang="uk-UA" dirty="0">
                <a:latin typeface="Times New Roman" panose="02020603050405020304" pitchFamily="18" charset="0"/>
                <a:cs typeface="Times New Roman" panose="02020603050405020304" pitchFamily="18" charset="0"/>
              </a:rPr>
              <a:t>, Польща «</a:t>
            </a:r>
            <a:r>
              <a:rPr lang="en-US" dirty="0">
                <a:latin typeface="Times New Roman" panose="02020603050405020304" pitchFamily="18" charset="0"/>
                <a:cs typeface="Times New Roman" panose="02020603050405020304" pitchFamily="18" charset="0"/>
              </a:rPr>
              <a:t>The innovative methods and technologies in European education</a:t>
            </a:r>
            <a:r>
              <a:rPr lang="uk-UA" dirty="0">
                <a:latin typeface="Times New Roman" panose="02020603050405020304" pitchFamily="18" charset="0"/>
                <a:cs typeface="Times New Roman" panose="02020603050405020304" pitchFamily="18" charset="0"/>
              </a:rPr>
              <a:t>» з 2 липня 2020 р. по 2 жовтня 2020 р. (сертифікат № 20/10/13).</a:t>
            </a:r>
            <a:endParaRPr lang="ru-UA" dirty="0">
              <a:latin typeface="Times New Roman" panose="02020603050405020304" pitchFamily="18" charset="0"/>
              <a:cs typeface="Times New Roman" panose="02020603050405020304" pitchFamily="18" charset="0"/>
            </a:endParaRPr>
          </a:p>
          <a:p>
            <a:endParaRPr lang="ru-UA" dirty="0"/>
          </a:p>
          <a:p>
            <a:endParaRPr lang="ru-UA" dirty="0"/>
          </a:p>
        </p:txBody>
      </p:sp>
    </p:spTree>
    <p:extLst>
      <p:ext uri="{BB962C8B-B14F-4D97-AF65-F5344CB8AC3E}">
        <p14:creationId xmlns:p14="http://schemas.microsoft.com/office/powerpoint/2010/main" val="43955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9076D-B52C-4883-861F-F8BEEB971236}"/>
              </a:ext>
            </a:extLst>
          </p:cNvPr>
          <p:cNvSpPr>
            <a:spLocks noGrp="1"/>
          </p:cNvSpPr>
          <p:nvPr>
            <p:ph type="title"/>
          </p:nvPr>
        </p:nvSpPr>
        <p:spPr>
          <a:xfrm>
            <a:off x="195943" y="139960"/>
            <a:ext cx="11859208" cy="643812"/>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(2021 рік)</a:t>
            </a:r>
            <a:endParaRPr lang="ru-UA" sz="2800" dirty="0"/>
          </a:p>
        </p:txBody>
      </p:sp>
      <p:sp>
        <p:nvSpPr>
          <p:cNvPr id="3" name="Объект 2">
            <a:extLst>
              <a:ext uri="{FF2B5EF4-FFF2-40B4-BE49-F238E27FC236}">
                <a16:creationId xmlns:a16="http://schemas.microsoft.com/office/drawing/2014/main" id="{09C95F88-C698-4A6F-B4CB-14A2601A2582}"/>
              </a:ext>
            </a:extLst>
          </p:cNvPr>
          <p:cNvSpPr>
            <a:spLocks noGrp="1"/>
          </p:cNvSpPr>
          <p:nvPr>
            <p:ph idx="1"/>
          </p:nvPr>
        </p:nvSpPr>
        <p:spPr>
          <a:xfrm>
            <a:off x="213049" y="783772"/>
            <a:ext cx="11783008" cy="5812971"/>
          </a:xfrm>
          <a:solidFill>
            <a:schemeClr val="accent3"/>
          </a:solidFill>
        </p:spPr>
        <p:txBody>
          <a:bodyPr>
            <a:normAutofit fontScale="85000" lnSpcReduction="10000"/>
          </a:bodyPr>
          <a:lstStyle/>
          <a:p>
            <a:pPr algn="just"/>
            <a:r>
              <a:rPr lang="uk-UA" sz="2600" dirty="0">
                <a:latin typeface="Times New Roman" panose="02020603050405020304" pitchFamily="18" charset="0"/>
                <a:cs typeface="Times New Roman" panose="02020603050405020304" pitchFamily="18" charset="0"/>
              </a:rPr>
              <a:t>Доцент Коноваленко Т.В. за результатами конкурсного відбору та </a:t>
            </a:r>
            <a:r>
              <a:rPr lang="uk-UA" sz="2600" dirty="0" err="1">
                <a:latin typeface="Times New Roman" panose="02020603050405020304" pitchFamily="18" charset="0"/>
                <a:cs typeface="Times New Roman" panose="02020603050405020304" pitchFamily="18" charset="0"/>
              </a:rPr>
              <a:t>номінування</a:t>
            </a:r>
            <a:r>
              <a:rPr lang="uk-UA" sz="2600" dirty="0">
                <a:latin typeface="Times New Roman" panose="02020603050405020304" pitchFamily="18" charset="0"/>
                <a:cs typeface="Times New Roman" panose="02020603050405020304" pitchFamily="18" charset="0"/>
              </a:rPr>
              <a:t> Посольством США в Україні пройшла підготовчий курс «</a:t>
            </a:r>
            <a:r>
              <a:rPr lang="en-US" sz="2600" dirty="0">
                <a:latin typeface="Times New Roman" panose="02020603050405020304" pitchFamily="18" charset="0"/>
                <a:cs typeface="Times New Roman" panose="02020603050405020304" pitchFamily="18" charset="0"/>
              </a:rPr>
              <a:t>OPEN Orientation Course</a:t>
            </a:r>
            <a:r>
              <a:rPr lang="uk-UA" sz="2600" dirty="0">
                <a:latin typeface="Times New Roman" panose="02020603050405020304" pitchFamily="18" charset="0"/>
                <a:cs typeface="Times New Roman" panose="02020603050405020304" pitchFamily="18" charset="0"/>
              </a:rPr>
              <a:t>» (01.03.-12.04.2021) та повний курс «</a:t>
            </a:r>
            <a:r>
              <a:rPr lang="en-US" sz="2600" dirty="0">
                <a:latin typeface="Times New Roman" panose="02020603050405020304" pitchFamily="18" charset="0"/>
                <a:cs typeface="Times New Roman" panose="02020603050405020304" pitchFamily="18" charset="0"/>
              </a:rPr>
              <a:t>Using Educational Technology in the English Language Classroom</a:t>
            </a:r>
            <a:r>
              <a:rPr lang="uk-UA" sz="2600" dirty="0">
                <a:latin typeface="Times New Roman" panose="02020603050405020304" pitchFamily="18" charset="0"/>
                <a:cs typeface="Times New Roman" panose="02020603050405020304" pitchFamily="18" charset="0"/>
              </a:rPr>
              <a:t>» (13.04.-08.06.2021) – 64 години.</a:t>
            </a:r>
            <a:endParaRPr lang="ru-UA" sz="2600" dirty="0">
              <a:latin typeface="Times New Roman" panose="02020603050405020304" pitchFamily="18" charset="0"/>
              <a:cs typeface="Times New Roman" panose="02020603050405020304" pitchFamily="18" charset="0"/>
            </a:endParaRPr>
          </a:p>
          <a:p>
            <a:pPr algn="just"/>
            <a:r>
              <a:rPr lang="uk-UA" sz="2600" dirty="0">
                <a:latin typeface="Times New Roman" panose="02020603050405020304" pitchFamily="18" charset="0"/>
                <a:cs typeface="Times New Roman" panose="02020603050405020304" pitchFamily="18" charset="0"/>
              </a:rPr>
              <a:t>Доцент Коноваленко Т.В. взяла участь у науково-методичному семінарі-тренінгу «Зовнішня політика і комунікації в ЄС» у межах </a:t>
            </a:r>
            <a:r>
              <a:rPr lang="uk-UA" sz="2600" dirty="0" err="1">
                <a:latin typeface="Times New Roman" panose="02020603050405020304" pitchFamily="18" charset="0"/>
                <a:cs typeface="Times New Roman" panose="02020603050405020304" pitchFamily="18" charset="0"/>
              </a:rPr>
              <a:t>проєкту</a:t>
            </a:r>
            <a:r>
              <a:rPr lang="uk-UA" sz="2600" dirty="0">
                <a:latin typeface="Times New Roman" panose="02020603050405020304" pitchFamily="18" charset="0"/>
                <a:cs typeface="Times New Roman" panose="02020603050405020304" pitchFamily="18" charset="0"/>
              </a:rPr>
              <a:t> Центра досконалості Жана Моне програми </a:t>
            </a:r>
            <a:r>
              <a:rPr lang="en-US" sz="2600" dirty="0">
                <a:latin typeface="Times New Roman" panose="02020603050405020304" pitchFamily="18" charset="0"/>
                <a:cs typeface="Times New Roman" panose="02020603050405020304" pitchFamily="18" charset="0"/>
              </a:rPr>
              <a:t>Erasmus</a:t>
            </a:r>
            <a:r>
              <a:rPr lang="uk-UA" sz="2600" dirty="0">
                <a:latin typeface="Times New Roman" panose="02020603050405020304" pitchFamily="18" charset="0"/>
                <a:cs typeface="Times New Roman" panose="02020603050405020304" pitchFamily="18" charset="0"/>
              </a:rPr>
              <a:t>+ Європейського Союзу «Поглиблений розвиток європейських студій в Україні: міждисциплінарний підхід» (17.04.-24.04.2021) – 60 годин, сертифікат № 039/21.</a:t>
            </a:r>
            <a:endParaRPr lang="ru-UA" sz="2600" dirty="0">
              <a:latin typeface="Times New Roman" panose="02020603050405020304" pitchFamily="18" charset="0"/>
              <a:cs typeface="Times New Roman" panose="02020603050405020304" pitchFamily="18" charset="0"/>
            </a:endParaRPr>
          </a:p>
          <a:p>
            <a:pPr algn="just"/>
            <a:r>
              <a:rPr lang="uk-UA" sz="2600" dirty="0">
                <a:latin typeface="Times New Roman" panose="02020603050405020304" pitchFamily="18" charset="0"/>
                <a:cs typeface="Times New Roman" panose="02020603050405020304" pitchFamily="18" charset="0"/>
              </a:rPr>
              <a:t>Доцент Коноваленко Т.В. пройшла серію онлайн-майстерень "E-TOOL" від TEACHING ONLINE OPPORTUNITY LAB за сприяння A.S. </a:t>
            </a:r>
            <a:r>
              <a:rPr lang="uk-UA" sz="2600" dirty="0" err="1">
                <a:latin typeface="Times New Roman" panose="02020603050405020304" pitchFamily="18" charset="0"/>
                <a:cs typeface="Times New Roman" panose="02020603050405020304" pitchFamily="18" charset="0"/>
              </a:rPr>
              <a:t>Hornby</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Educational</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Trust</a:t>
            </a:r>
            <a:r>
              <a:rPr lang="uk-UA" sz="2600" dirty="0">
                <a:latin typeface="Times New Roman" panose="02020603050405020304" pitchFamily="18" charset="0"/>
                <a:cs typeface="Times New Roman" panose="02020603050405020304" pitchFamily="18" charset="0"/>
              </a:rPr>
              <a:t> та координації Британської Ради (21.04.-23.04.2021) – 20 годин, а також "E-TOOL" від TEACHING ONLINE OPPORTUNITY LAB: A </a:t>
            </a:r>
            <a:r>
              <a:rPr lang="uk-UA" sz="2600" dirty="0" err="1">
                <a:latin typeface="Times New Roman" panose="02020603050405020304" pitchFamily="18" charset="0"/>
                <a:cs typeface="Times New Roman" panose="02020603050405020304" pitchFamily="18" charset="0"/>
              </a:rPr>
              <a:t>Follow-Up</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Symposium</a:t>
            </a:r>
            <a:r>
              <a:rPr lang="uk-UA" sz="2600" dirty="0">
                <a:latin typeface="Times New Roman" panose="02020603050405020304" pitchFamily="18" charset="0"/>
                <a:cs typeface="Times New Roman" panose="02020603050405020304" pitchFamily="18" charset="0"/>
              </a:rPr>
              <a:t> за сприяння A.S. </a:t>
            </a:r>
            <a:r>
              <a:rPr lang="uk-UA" sz="2600" dirty="0" err="1">
                <a:latin typeface="Times New Roman" panose="02020603050405020304" pitchFamily="18" charset="0"/>
                <a:cs typeface="Times New Roman" panose="02020603050405020304" pitchFamily="18" charset="0"/>
              </a:rPr>
              <a:t>Hornby</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Educational</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Trust</a:t>
            </a:r>
            <a:r>
              <a:rPr lang="uk-UA" sz="2600" dirty="0">
                <a:latin typeface="Times New Roman" panose="02020603050405020304" pitchFamily="18" charset="0"/>
                <a:cs typeface="Times New Roman" panose="02020603050405020304" pitchFamily="18" charset="0"/>
              </a:rPr>
              <a:t> та координації Британської Ради (01.12.-02.12.2021) – 45 годин.</a:t>
            </a:r>
            <a:endParaRPr lang="ru-UA" sz="2600" dirty="0">
              <a:latin typeface="Times New Roman" panose="02020603050405020304" pitchFamily="18" charset="0"/>
              <a:cs typeface="Times New Roman" panose="02020603050405020304" pitchFamily="18" charset="0"/>
            </a:endParaRPr>
          </a:p>
          <a:p>
            <a:pPr algn="just"/>
            <a:r>
              <a:rPr lang="uk-UA" sz="2600" dirty="0">
                <a:latin typeface="Times New Roman" panose="02020603050405020304" pitchFamily="18" charset="0"/>
                <a:cs typeface="Times New Roman" panose="02020603050405020304" pitchFamily="18" charset="0"/>
              </a:rPr>
              <a:t>Доцент Коноваленко Т.В. успішно пройшла тренінг для керівників експертних груп Національного агентства із забезпечення якості вищої освіти обсягом 30 годин (1 кредит ЄКТС), реєстраційний № 0255/2021(173). Сертифікат видано 25 травня 2021 року.</a:t>
            </a:r>
          </a:p>
          <a:p>
            <a:pPr algn="just"/>
            <a:r>
              <a:rPr lang="uk-UA" sz="2400" dirty="0">
                <a:latin typeface="Times New Roman" panose="02020603050405020304" pitchFamily="18" charset="0"/>
                <a:cs typeface="Times New Roman" panose="02020603050405020304" pitchFamily="18" charset="0"/>
              </a:rPr>
              <a:t>Доцент </a:t>
            </a:r>
            <a:r>
              <a:rPr lang="uk-UA" sz="2400" dirty="0" err="1">
                <a:latin typeface="Times New Roman" panose="02020603050405020304" pitchFamily="18" charset="0"/>
                <a:cs typeface="Times New Roman" panose="02020603050405020304" pitchFamily="18" charset="0"/>
              </a:rPr>
              <a:t>Баранцова</a:t>
            </a:r>
            <a:r>
              <a:rPr lang="uk-UA" sz="2400" dirty="0">
                <a:latin typeface="Times New Roman" panose="02020603050405020304" pitchFamily="18" charset="0"/>
                <a:cs typeface="Times New Roman" panose="02020603050405020304" pitchFamily="18" charset="0"/>
              </a:rPr>
              <a:t> І.О. проходила стажування при кафедрі англійської мови та методики її навчання Уманського державного педагогічного університету імені Павла Тичини з 16 листопада по 29 грудня 2020 р. тривалістю 180 годин (6 кредитів). Довідка № 2212/01 від 31.12.2020 р.</a:t>
            </a:r>
          </a:p>
          <a:p>
            <a:pPr algn="just"/>
            <a:endParaRPr lang="uk-UA" sz="2400" dirty="0">
              <a:latin typeface="Times New Roman" panose="02020603050405020304" pitchFamily="18" charset="0"/>
              <a:cs typeface="Times New Roman" panose="02020603050405020304" pitchFamily="18" charset="0"/>
            </a:endParaRPr>
          </a:p>
          <a:p>
            <a:pPr algn="just"/>
            <a:endParaRPr lang="ru-UA" sz="2400" dirty="0">
              <a:latin typeface="Times New Roman" panose="02020603050405020304" pitchFamily="18" charset="0"/>
              <a:cs typeface="Times New Roman" panose="02020603050405020304" pitchFamily="18" charset="0"/>
            </a:endParaRPr>
          </a:p>
          <a:p>
            <a:pPr algn="just"/>
            <a:endParaRPr lang="uk-UA" sz="2600" dirty="0">
              <a:latin typeface="Times New Roman" panose="02020603050405020304" pitchFamily="18" charset="0"/>
              <a:cs typeface="Times New Roman" panose="02020603050405020304" pitchFamily="18" charset="0"/>
            </a:endParaRPr>
          </a:p>
          <a:p>
            <a:pPr algn="just"/>
            <a:endParaRPr lang="uk-UA" sz="2600" dirty="0">
              <a:latin typeface="Times New Roman" panose="02020603050405020304" pitchFamily="18" charset="0"/>
              <a:cs typeface="Times New Roman" panose="02020603050405020304" pitchFamily="18" charset="0"/>
            </a:endParaRPr>
          </a:p>
          <a:p>
            <a:pPr algn="just"/>
            <a:endParaRPr lang="ru-UA" sz="2600"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29919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BF1503-A53B-4B58-A82A-9B8B45E7F8E9}"/>
              </a:ext>
            </a:extLst>
          </p:cNvPr>
          <p:cNvSpPr>
            <a:spLocks noGrp="1"/>
          </p:cNvSpPr>
          <p:nvPr>
            <p:ph type="title"/>
          </p:nvPr>
        </p:nvSpPr>
        <p:spPr>
          <a:xfrm>
            <a:off x="241041" y="149289"/>
            <a:ext cx="11804780" cy="811763"/>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(2021 рік)</a:t>
            </a:r>
            <a:endParaRPr lang="ru-UA" sz="2800" dirty="0"/>
          </a:p>
        </p:txBody>
      </p:sp>
      <p:sp>
        <p:nvSpPr>
          <p:cNvPr id="3" name="Объект 2">
            <a:extLst>
              <a:ext uri="{FF2B5EF4-FFF2-40B4-BE49-F238E27FC236}">
                <a16:creationId xmlns:a16="http://schemas.microsoft.com/office/drawing/2014/main" id="{FA7664E6-1C92-4EA0-AC3E-3AB9BD9D9318}"/>
              </a:ext>
            </a:extLst>
          </p:cNvPr>
          <p:cNvSpPr>
            <a:spLocks noGrp="1"/>
          </p:cNvSpPr>
          <p:nvPr>
            <p:ph idx="1"/>
          </p:nvPr>
        </p:nvSpPr>
        <p:spPr>
          <a:xfrm>
            <a:off x="241040" y="961052"/>
            <a:ext cx="11804780" cy="5896948"/>
          </a:xfrm>
          <a:solidFill>
            <a:schemeClr val="accent3"/>
          </a:solidFill>
        </p:spPr>
        <p:txBody>
          <a:bodyPr>
            <a:noAutofit/>
          </a:bodyPr>
          <a:lstStyle/>
          <a:p>
            <a:r>
              <a:rPr lang="uk-UA" sz="2000" dirty="0">
                <a:latin typeface="Times New Roman" panose="02020603050405020304" pitchFamily="18" charset="0"/>
                <a:cs typeface="Times New Roman" panose="02020603050405020304" pitchFamily="18" charset="0"/>
              </a:rPr>
              <a:t>Старший викладач </a:t>
            </a:r>
            <a:r>
              <a:rPr lang="uk-UA" sz="2000" dirty="0" err="1">
                <a:latin typeface="Times New Roman" panose="02020603050405020304" pitchFamily="18" charset="0"/>
                <a:cs typeface="Times New Roman" panose="02020603050405020304" pitchFamily="18" charset="0"/>
              </a:rPr>
              <a:t>Лебєдєва</a:t>
            </a:r>
            <a:r>
              <a:rPr lang="uk-UA" sz="2000" dirty="0">
                <a:latin typeface="Times New Roman" panose="02020603050405020304" pitchFamily="18" charset="0"/>
                <a:cs typeface="Times New Roman" panose="02020603050405020304" pitchFamily="18" charset="0"/>
              </a:rPr>
              <a:t> О.А. взяла участь в онлайн семінарі </a:t>
            </a:r>
            <a:r>
              <a:rPr lang="de-DE" sz="2000" dirty="0">
                <a:latin typeface="Times New Roman" panose="02020603050405020304" pitchFamily="18" charset="0"/>
                <a:cs typeface="Times New Roman" panose="02020603050405020304" pitchFamily="18" charset="0"/>
              </a:rPr>
              <a:t>Goethe</a:t>
            </a:r>
            <a:r>
              <a:rPr lang="uk-UA" sz="2000"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Institut</a:t>
            </a:r>
            <a:r>
              <a:rPr lang="uk-UA" sz="2000" dirty="0">
                <a:latin typeface="Times New Roman" panose="02020603050405020304" pitchFamily="18" charset="0"/>
                <a:cs typeface="Times New Roman" panose="02020603050405020304" pitchFamily="18" charset="0"/>
              </a:rPr>
              <a:t> з методики викладання німецької мови на тему «</a:t>
            </a:r>
            <a:r>
              <a:rPr lang="uk-UA" sz="2000" dirty="0" err="1">
                <a:latin typeface="Times New Roman" panose="02020603050405020304" pitchFamily="18" charset="0"/>
                <a:cs typeface="Times New Roman" panose="02020603050405020304" pitchFamily="18" charset="0"/>
              </a:rPr>
              <a:t>Interkulturelle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Landeskunde</a:t>
            </a:r>
            <a:r>
              <a:rPr lang="uk-UA" sz="2000" dirty="0">
                <a:latin typeface="Times New Roman" panose="02020603050405020304" pitchFamily="18" charset="0"/>
                <a:cs typeface="Times New Roman" panose="02020603050405020304" pitchFamily="18" charset="0"/>
              </a:rPr>
              <a:t> 1: </a:t>
            </a:r>
            <a:r>
              <a:rPr lang="uk-UA" sz="2000" dirty="0" err="1">
                <a:latin typeface="Times New Roman" panose="02020603050405020304" pitchFamily="18" charset="0"/>
                <a:cs typeface="Times New Roman" panose="02020603050405020304" pitchFamily="18" charset="0"/>
              </a:rPr>
              <a:t>Landeskunde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im</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Fremdsprachenunterricht</a:t>
            </a:r>
            <a:r>
              <a:rPr lang="uk-UA" sz="2000" dirty="0">
                <a:latin typeface="Times New Roman" panose="02020603050405020304" pitchFamily="18" charset="0"/>
                <a:cs typeface="Times New Roman" panose="02020603050405020304" pitchFamily="18" charset="0"/>
              </a:rPr>
              <a:t>», 27.03.2021 р. (8 год.).</a:t>
            </a:r>
            <a:endParaRPr lang="ru-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Старший викладач </a:t>
            </a:r>
            <a:r>
              <a:rPr lang="uk-UA" sz="2000" dirty="0" err="1">
                <a:latin typeface="Times New Roman" panose="02020603050405020304" pitchFamily="18" charset="0"/>
                <a:cs typeface="Times New Roman" panose="02020603050405020304" pitchFamily="18" charset="0"/>
              </a:rPr>
              <a:t>Лебєдєва</a:t>
            </a:r>
            <a:r>
              <a:rPr lang="uk-UA" sz="2000" dirty="0">
                <a:latin typeface="Times New Roman" panose="02020603050405020304" pitchFamily="18" charset="0"/>
                <a:cs typeface="Times New Roman" panose="02020603050405020304" pitchFamily="18" charset="0"/>
              </a:rPr>
              <a:t> О.А. взяла участь в онлайн семінарі </a:t>
            </a:r>
            <a:r>
              <a:rPr lang="de-DE" sz="2000" dirty="0">
                <a:latin typeface="Times New Roman" panose="02020603050405020304" pitchFamily="18" charset="0"/>
                <a:cs typeface="Times New Roman" panose="02020603050405020304" pitchFamily="18" charset="0"/>
              </a:rPr>
              <a:t>Goethe</a:t>
            </a:r>
            <a:r>
              <a:rPr lang="uk-UA" sz="2000"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Institut</a:t>
            </a:r>
            <a:r>
              <a:rPr lang="uk-UA" sz="2000" dirty="0">
                <a:latin typeface="Times New Roman" panose="02020603050405020304" pitchFamily="18" charset="0"/>
                <a:cs typeface="Times New Roman" panose="02020603050405020304" pitchFamily="18" charset="0"/>
              </a:rPr>
              <a:t> з методики викладання німецької мови на тему «</a:t>
            </a:r>
            <a:r>
              <a:rPr lang="uk-UA" sz="2000" dirty="0" err="1">
                <a:latin typeface="Times New Roman" panose="02020603050405020304" pitchFamily="18" charset="0"/>
                <a:cs typeface="Times New Roman" panose="02020603050405020304" pitchFamily="18" charset="0"/>
              </a:rPr>
              <a:t>Interkulturelle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Landeskunde</a:t>
            </a:r>
            <a:r>
              <a:rPr lang="uk-UA" sz="2000" dirty="0">
                <a:latin typeface="Times New Roman" panose="02020603050405020304" pitchFamily="18" charset="0"/>
                <a:cs typeface="Times New Roman" panose="02020603050405020304" pitchFamily="18" charset="0"/>
              </a:rPr>
              <a:t> 2: </a:t>
            </a:r>
            <a:r>
              <a:rPr lang="uk-UA" sz="2000" dirty="0" err="1">
                <a:latin typeface="Times New Roman" panose="02020603050405020304" pitchFamily="18" charset="0"/>
                <a:cs typeface="Times New Roman" panose="02020603050405020304" pitchFamily="18" charset="0"/>
              </a:rPr>
              <a:t>Landeskundliche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und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kulturbezogene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Lernziele</a:t>
            </a:r>
            <a:r>
              <a:rPr lang="uk-UA" sz="2000" dirty="0">
                <a:latin typeface="Times New Roman" panose="02020603050405020304" pitchFamily="18" charset="0"/>
                <a:cs typeface="Times New Roman" panose="02020603050405020304" pitchFamily="18" charset="0"/>
              </a:rPr>
              <a:t>», 10.04.2021 р. (8 год.).</a:t>
            </a:r>
            <a:endParaRPr lang="ru-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Старший викладач </a:t>
            </a:r>
            <a:r>
              <a:rPr lang="uk-UA" sz="2000" dirty="0" err="1">
                <a:latin typeface="Times New Roman" panose="02020603050405020304" pitchFamily="18" charset="0"/>
                <a:cs typeface="Times New Roman" panose="02020603050405020304" pitchFamily="18" charset="0"/>
              </a:rPr>
              <a:t>Лебєдєва</a:t>
            </a:r>
            <a:r>
              <a:rPr lang="uk-UA" sz="2000" dirty="0">
                <a:latin typeface="Times New Roman" panose="02020603050405020304" pitchFamily="18" charset="0"/>
                <a:cs typeface="Times New Roman" panose="02020603050405020304" pitchFamily="18" charset="0"/>
              </a:rPr>
              <a:t> О.А. керувала онлайн курсом </a:t>
            </a:r>
            <a:r>
              <a:rPr lang="de-DE" sz="2000" dirty="0">
                <a:latin typeface="Times New Roman" panose="02020603050405020304" pitchFamily="18" charset="0"/>
                <a:cs typeface="Times New Roman" panose="02020603050405020304" pitchFamily="18" charset="0"/>
              </a:rPr>
              <a:t>Goethe</a:t>
            </a:r>
            <a:r>
              <a:rPr lang="uk-UA" sz="2000"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Institut</a:t>
            </a:r>
            <a:r>
              <a:rPr lang="uk-UA" sz="2000" dirty="0">
                <a:latin typeface="Times New Roman" panose="02020603050405020304" pitchFamily="18" charset="0"/>
                <a:cs typeface="Times New Roman" panose="02020603050405020304" pitchFamily="18" charset="0"/>
              </a:rPr>
              <a:t> з методики викладання німецької мови на тему «</a:t>
            </a:r>
            <a:r>
              <a:rPr lang="uk-UA" sz="2000" dirty="0" err="1">
                <a:latin typeface="Times New Roman" panose="02020603050405020304" pitchFamily="18" charset="0"/>
                <a:cs typeface="Times New Roman" panose="02020603050405020304" pitchFamily="18" charset="0"/>
              </a:rPr>
              <a:t>Einsatz</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der</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deutschsprachigen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Periodika</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im</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DaF-Unterricht</a:t>
            </a:r>
            <a:r>
              <a:rPr lang="uk-UA" sz="2000" dirty="0">
                <a:latin typeface="Times New Roman" panose="02020603050405020304" pitchFamily="18" charset="0"/>
                <a:cs typeface="Times New Roman" panose="02020603050405020304" pitchFamily="18" charset="0"/>
              </a:rPr>
              <a:t>», 17.05.-26.05.2021 р. (8 год.). </a:t>
            </a:r>
            <a:endParaRPr lang="ru-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Старший викладач </a:t>
            </a:r>
            <a:r>
              <a:rPr lang="uk-UA" sz="2000" dirty="0" err="1">
                <a:latin typeface="Times New Roman" panose="02020603050405020304" pitchFamily="18" charset="0"/>
                <a:cs typeface="Times New Roman" panose="02020603050405020304" pitchFamily="18" charset="0"/>
              </a:rPr>
              <a:t>Лебєдєва</a:t>
            </a:r>
            <a:r>
              <a:rPr lang="uk-UA" sz="2000" dirty="0">
                <a:latin typeface="Times New Roman" panose="02020603050405020304" pitchFamily="18" charset="0"/>
                <a:cs typeface="Times New Roman" panose="02020603050405020304" pitchFamily="18" charset="0"/>
              </a:rPr>
              <a:t> О.А. отримала Свідоцтво про присвоєння звання </a:t>
            </a:r>
            <a:r>
              <a:rPr lang="de-DE" sz="2000" dirty="0">
                <a:latin typeface="Times New Roman" panose="02020603050405020304" pitchFamily="18" charset="0"/>
                <a:cs typeface="Times New Roman" panose="02020603050405020304" pitchFamily="18" charset="0"/>
              </a:rPr>
              <a:t>Goethe</a:t>
            </a:r>
            <a:r>
              <a:rPr lang="uk-UA" sz="2000"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Trainer in Ukraine </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тернера</a:t>
            </a:r>
            <a:r>
              <a:rPr lang="uk-UA"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Goethe</a:t>
            </a:r>
            <a:r>
              <a:rPr lang="uk-UA" sz="2000"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Institut </a:t>
            </a:r>
            <a:r>
              <a:rPr lang="uk-UA" sz="2000" dirty="0">
                <a:latin typeface="Times New Roman" panose="02020603050405020304" pitchFamily="18" charset="0"/>
                <a:cs typeface="Times New Roman" panose="02020603050405020304" pitchFamily="18" charset="0"/>
              </a:rPr>
              <a:t>в Україні з розробки і проведення заходів з підвищення кваліфікації вчителів німецької мови (м. Київ, 22.02.2021 р.). </a:t>
            </a:r>
            <a:endParaRPr lang="ru-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Доцент Коноваленко Т.В. була номінована Посольством США в Україні до участі в онлайн-курсі «</a:t>
            </a:r>
            <a:r>
              <a:rPr lang="uk-UA" sz="2000" dirty="0" err="1">
                <a:latin typeface="Times New Roman" panose="02020603050405020304" pitchFamily="18" charset="0"/>
                <a:cs typeface="Times New Roman" panose="02020603050405020304" pitchFamily="18" charset="0"/>
              </a:rPr>
              <a:t>Using</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Educational</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Technology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English</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Language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Classroom</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Iowa</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State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University</a:t>
            </a:r>
            <a:r>
              <a:rPr lang="uk-UA" sz="2000" dirty="0">
                <a:latin typeface="Times New Roman" panose="02020603050405020304" pitchFamily="18" charset="0"/>
                <a:cs typeface="Times New Roman" panose="02020603050405020304" pitchFamily="18" charset="0"/>
              </a:rPr>
              <a:t> (13.04.-08.06.2021), який успішно пройшла і підвищила рівень професійної кваліфікації (64 години).</a:t>
            </a:r>
          </a:p>
          <a:p>
            <a:r>
              <a:rPr lang="uk-UA" sz="2000" dirty="0">
                <a:latin typeface="Times New Roman" panose="02020603050405020304" pitchFamily="18" charset="0"/>
                <a:cs typeface="Times New Roman" panose="02020603050405020304" pitchFamily="18" charset="0"/>
              </a:rPr>
              <a:t>Старший викладач </a:t>
            </a:r>
            <a:r>
              <a:rPr lang="uk-UA" sz="2000" dirty="0" err="1">
                <a:latin typeface="Times New Roman" panose="02020603050405020304" pitchFamily="18" charset="0"/>
                <a:cs typeface="Times New Roman" panose="02020603050405020304" pitchFamily="18" charset="0"/>
              </a:rPr>
              <a:t>Єлісєєв</a:t>
            </a:r>
            <a:r>
              <a:rPr lang="uk-UA" sz="2000" dirty="0">
                <a:latin typeface="Times New Roman" panose="02020603050405020304" pitchFamily="18" charset="0"/>
                <a:cs typeface="Times New Roman" panose="02020603050405020304" pitchFamily="18" charset="0"/>
              </a:rPr>
              <a:t> І.А. пройшов курс </a:t>
            </a:r>
            <a:r>
              <a:rPr lang="en-US" sz="2000" dirty="0" err="1">
                <a:latin typeface="Times New Roman" panose="02020603050405020304" pitchFamily="18" charset="0"/>
                <a:cs typeface="Times New Roman" panose="02020603050405020304" pitchFamily="18" charset="0"/>
              </a:rPr>
              <a:t>GetSet</a:t>
            </a:r>
            <a:r>
              <a:rPr lang="en-US" sz="2000" dirty="0">
                <a:latin typeface="Times New Roman" panose="02020603050405020304" pitchFamily="18" charset="0"/>
                <a:cs typeface="Times New Roman" panose="02020603050405020304" pitchFamily="18" charset="0"/>
              </a:rPr>
              <a:t> for Successful Career course jointly developed by Sumy State University, Ukraine and Islamic Azad University, Iran</a:t>
            </a:r>
            <a:r>
              <a:rPr lang="uk-UA"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November 10 – December 3, 2021 (30 hours – 1 ECTS online training course)</a:t>
            </a:r>
            <a:r>
              <a:rPr lang="uk-UA" sz="2000" dirty="0">
                <a:latin typeface="Times New Roman" panose="02020603050405020304" pitchFamily="18" charset="0"/>
                <a:cs typeface="Times New Roman" panose="02020603050405020304" pitchFamily="18" charset="0"/>
              </a:rPr>
              <a:t>.</a:t>
            </a:r>
          </a:p>
          <a:p>
            <a:endParaRPr lang="ru-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02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FA46B5-45E1-4D7B-96D6-73B789F6E5D8}"/>
              </a:ext>
            </a:extLst>
          </p:cNvPr>
          <p:cNvSpPr>
            <a:spLocks noGrp="1"/>
          </p:cNvSpPr>
          <p:nvPr>
            <p:ph type="title"/>
          </p:nvPr>
        </p:nvSpPr>
        <p:spPr>
          <a:xfrm>
            <a:off x="233265" y="121299"/>
            <a:ext cx="11756573" cy="727788"/>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(2021 рік)</a:t>
            </a:r>
            <a:endParaRPr lang="ru-UA" sz="2800" dirty="0"/>
          </a:p>
        </p:txBody>
      </p:sp>
      <p:sp>
        <p:nvSpPr>
          <p:cNvPr id="3" name="Объект 2">
            <a:extLst>
              <a:ext uri="{FF2B5EF4-FFF2-40B4-BE49-F238E27FC236}">
                <a16:creationId xmlns:a16="http://schemas.microsoft.com/office/drawing/2014/main" id="{C69D0693-9E08-4715-B84C-1567209D4C69}"/>
              </a:ext>
            </a:extLst>
          </p:cNvPr>
          <p:cNvSpPr>
            <a:spLocks noGrp="1"/>
          </p:cNvSpPr>
          <p:nvPr>
            <p:ph idx="1"/>
          </p:nvPr>
        </p:nvSpPr>
        <p:spPr>
          <a:xfrm>
            <a:off x="233265" y="849087"/>
            <a:ext cx="11756573" cy="5775648"/>
          </a:xfrm>
          <a:solidFill>
            <a:schemeClr val="bg2">
              <a:lumMod val="75000"/>
            </a:schemeClr>
          </a:solidFill>
        </p:spPr>
        <p:txBody>
          <a:bodyPr>
            <a:normAutofit fontScale="32500" lnSpcReduction="20000"/>
          </a:bodyPr>
          <a:lstStyle/>
          <a:p>
            <a:pPr algn="just"/>
            <a:r>
              <a:rPr lang="uk-UA" sz="6200" dirty="0">
                <a:latin typeface="Times New Roman" panose="02020603050405020304" pitchFamily="18" charset="0"/>
                <a:cs typeface="Times New Roman" panose="02020603050405020304" pitchFamily="18" charset="0"/>
              </a:rPr>
              <a:t>Доцент Коноваленко Т.В. взяла участь у Міжнародному воркшопі за програмою </a:t>
            </a:r>
            <a:r>
              <a:rPr lang="uk-UA" sz="6200" dirty="0" err="1">
                <a:latin typeface="Times New Roman" panose="02020603050405020304" pitchFamily="18" charset="0"/>
                <a:cs typeface="Times New Roman" panose="02020603050405020304" pitchFamily="18" charset="0"/>
              </a:rPr>
              <a:t>Erasmus</a:t>
            </a:r>
            <a:r>
              <a:rPr lang="uk-UA" sz="6200" dirty="0">
                <a:latin typeface="Times New Roman" panose="02020603050405020304" pitchFamily="18" charset="0"/>
                <a:cs typeface="Times New Roman" panose="02020603050405020304" pitchFamily="18" charset="0"/>
              </a:rPr>
              <a:t>+ напряму імені Жана Моне "</a:t>
            </a:r>
            <a:r>
              <a:rPr lang="uk-UA" sz="6200" dirty="0" err="1">
                <a:latin typeface="Times New Roman" panose="02020603050405020304" pitchFamily="18" charset="0"/>
                <a:cs typeface="Times New Roman" panose="02020603050405020304" pitchFamily="18" charset="0"/>
              </a:rPr>
              <a:t>Rebuilding</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the</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Potential</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of</a:t>
            </a:r>
            <a:r>
              <a:rPr lang="uk-UA" sz="6200" dirty="0">
                <a:latin typeface="Times New Roman" panose="02020603050405020304" pitchFamily="18" charset="0"/>
                <a:cs typeface="Times New Roman" panose="02020603050405020304" pitchFamily="18" charset="0"/>
              </a:rPr>
              <a:t> EU </a:t>
            </a:r>
            <a:r>
              <a:rPr lang="uk-UA" sz="6200" dirty="0" err="1">
                <a:latin typeface="Times New Roman" panose="02020603050405020304" pitchFamily="18" charset="0"/>
                <a:cs typeface="Times New Roman" panose="02020603050405020304" pitchFamily="18" charset="0"/>
              </a:rPr>
              <a:t>Studies</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in</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the</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Conflict-affected</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Areas</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of</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Ukraine</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Addressing</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Challenges</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and</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Creating</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Solutions</a:t>
            </a:r>
            <a:r>
              <a:rPr lang="uk-UA" sz="6200" dirty="0">
                <a:latin typeface="Times New Roman" panose="02020603050405020304" pitchFamily="18" charset="0"/>
                <a:cs typeface="Times New Roman" panose="02020603050405020304" pitchFamily="18" charset="0"/>
              </a:rPr>
              <a:t>" (Відбудова потенціалу європейських студій на українських територіях, що постраждали від конфлікту: осмислюючи виклики та генеруючи рішення") (05.07.21-10.07.21) – 45 годин.</a:t>
            </a:r>
            <a:endParaRPr lang="ru-UA" sz="6200" dirty="0">
              <a:latin typeface="Times New Roman" panose="02020603050405020304" pitchFamily="18" charset="0"/>
              <a:cs typeface="Times New Roman" panose="02020603050405020304" pitchFamily="18" charset="0"/>
            </a:endParaRPr>
          </a:p>
          <a:p>
            <a:pPr algn="just"/>
            <a:r>
              <a:rPr lang="uk-UA" sz="6200" dirty="0">
                <a:latin typeface="Times New Roman" panose="02020603050405020304" pitchFamily="18" charset="0"/>
                <a:cs typeface="Times New Roman" panose="02020603050405020304" pitchFamily="18" charset="0"/>
              </a:rPr>
              <a:t>Доцент Коноваленко Т.В. пройшла англомовний курс підвищення кваліфікації </a:t>
            </a:r>
            <a:r>
              <a:rPr lang="uk-UA" sz="6200" dirty="0" err="1">
                <a:latin typeface="Times New Roman" panose="02020603050405020304" pitchFamily="18" charset="0"/>
                <a:cs typeface="Times New Roman" panose="02020603050405020304" pitchFamily="18" charset="0"/>
              </a:rPr>
              <a:t>GetSet</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for</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Successful</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Career</a:t>
            </a:r>
            <a:r>
              <a:rPr lang="uk-UA" sz="6200" dirty="0">
                <a:latin typeface="Times New Roman" panose="02020603050405020304" pitchFamily="18" charset="0"/>
                <a:cs typeface="Times New Roman" panose="02020603050405020304" pitchFamily="18" charset="0"/>
              </a:rPr>
              <a:t> від </a:t>
            </a:r>
            <a:r>
              <a:rPr lang="uk-UA" sz="6200" dirty="0" err="1">
                <a:latin typeface="Times New Roman" panose="02020603050405020304" pitchFamily="18" charset="0"/>
                <a:cs typeface="Times New Roman" panose="02020603050405020304" pitchFamily="18" charset="0"/>
              </a:rPr>
              <a:t>Sumy</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State</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University</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Ukraine</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and</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Islamic</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Azad</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University</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Iran</a:t>
            </a:r>
            <a:r>
              <a:rPr lang="uk-UA" sz="6200" dirty="0">
                <a:latin typeface="Times New Roman" panose="02020603050405020304" pitchFamily="18" charset="0"/>
                <a:cs typeface="Times New Roman" panose="02020603050405020304" pitchFamily="18" charset="0"/>
              </a:rPr>
              <a:t> (10.11.2021-03.12.2021) – 30 годин.</a:t>
            </a:r>
            <a:endParaRPr lang="ru-UA" sz="6200" dirty="0">
              <a:latin typeface="Times New Roman" panose="02020603050405020304" pitchFamily="18" charset="0"/>
              <a:cs typeface="Times New Roman" panose="02020603050405020304" pitchFamily="18" charset="0"/>
            </a:endParaRPr>
          </a:p>
          <a:p>
            <a:pPr algn="just"/>
            <a:r>
              <a:rPr lang="uk-UA" sz="6200" dirty="0">
                <a:latin typeface="Times New Roman" panose="02020603050405020304" pitchFamily="18" charset="0"/>
                <a:cs typeface="Times New Roman" panose="02020603050405020304" pitchFamily="18" charset="0"/>
              </a:rPr>
              <a:t>Доцент Коноваленко Т.В. взяла участь у науково-практичній конференції «</a:t>
            </a:r>
            <a:r>
              <a:rPr lang="uk-UA" sz="6200" dirty="0" err="1">
                <a:latin typeface="Times New Roman" panose="02020603050405020304" pitchFamily="18" charset="0"/>
                <a:cs typeface="Times New Roman" panose="02020603050405020304" pitchFamily="18" charset="0"/>
              </a:rPr>
              <a:t>Ukrainian</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Education</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Axeology</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of</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the</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European</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Choice</a:t>
            </a:r>
            <a:r>
              <a:rPr lang="uk-UA" sz="6200" dirty="0">
                <a:latin typeface="Times New Roman" panose="02020603050405020304" pitchFamily="18" charset="0"/>
                <a:cs typeface="Times New Roman" panose="02020603050405020304" pitchFamily="18" charset="0"/>
              </a:rPr>
              <a:t>» (21-22.10.2021) – 18 годин.</a:t>
            </a:r>
            <a:endParaRPr lang="ru-UA" sz="6200" dirty="0">
              <a:latin typeface="Times New Roman" panose="02020603050405020304" pitchFamily="18" charset="0"/>
              <a:cs typeface="Times New Roman" panose="02020603050405020304" pitchFamily="18" charset="0"/>
            </a:endParaRPr>
          </a:p>
          <a:p>
            <a:pPr algn="just"/>
            <a:r>
              <a:rPr lang="uk-UA" sz="6200" dirty="0">
                <a:latin typeface="Times New Roman" panose="02020603050405020304" pitchFamily="18" charset="0"/>
                <a:cs typeface="Times New Roman" panose="02020603050405020304" pitchFamily="18" charset="0"/>
              </a:rPr>
              <a:t>Доцент Коноваленко Т.В. взяла участь у Міжнародній науково-практичній інтернет-конференції «СВІТ ДИДАКТИКИ: ДИДАКТИКА В СУЧАСНОМУ СВІТІ» (21‑22.09.2021) – 12 годин.</a:t>
            </a:r>
            <a:endParaRPr lang="ru-UA" sz="6200" dirty="0">
              <a:latin typeface="Times New Roman" panose="02020603050405020304" pitchFamily="18" charset="0"/>
              <a:cs typeface="Times New Roman" panose="02020603050405020304" pitchFamily="18" charset="0"/>
            </a:endParaRPr>
          </a:p>
          <a:p>
            <a:pPr algn="just"/>
            <a:r>
              <a:rPr lang="uk-UA" sz="6200" dirty="0">
                <a:latin typeface="Times New Roman" panose="02020603050405020304" pitchFamily="18" charset="0"/>
                <a:cs typeface="Times New Roman" panose="02020603050405020304" pitchFamily="18" charset="0"/>
              </a:rPr>
              <a:t>Доцент Коноваленко Т.В. пройшла курс підвищення кваліфікації “ЦИФРОВІ ІНСТРУМЕНТИ GOOGLE ДЛЯ ЗАКЛАДІВ ВИЩОЇ, ФАХОВОЇ ПЕРЕДВИЩОЇ ОСВІТИ” від Академії цифрового розвитку (04-18.10.2021 р.) – 30 годин.</a:t>
            </a:r>
            <a:endParaRPr lang="ru-UA" sz="6200" dirty="0">
              <a:latin typeface="Times New Roman" panose="02020603050405020304" pitchFamily="18" charset="0"/>
              <a:cs typeface="Times New Roman" panose="02020603050405020304" pitchFamily="18" charset="0"/>
            </a:endParaRPr>
          </a:p>
          <a:p>
            <a:pPr algn="just"/>
            <a:r>
              <a:rPr lang="uk-UA" sz="6200" dirty="0">
                <a:latin typeface="Times New Roman" panose="02020603050405020304" pitchFamily="18" charset="0"/>
                <a:cs typeface="Times New Roman" panose="02020603050405020304" pitchFamily="18" charset="0"/>
              </a:rPr>
              <a:t>Доцент </a:t>
            </a:r>
            <a:r>
              <a:rPr lang="uk-UA" sz="6200" dirty="0" err="1">
                <a:latin typeface="Times New Roman" panose="02020603050405020304" pitchFamily="18" charset="0"/>
                <a:cs typeface="Times New Roman" panose="02020603050405020304" pitchFamily="18" charset="0"/>
              </a:rPr>
              <a:t>Баранцова</a:t>
            </a:r>
            <a:r>
              <a:rPr lang="uk-UA" sz="6200" dirty="0">
                <a:latin typeface="Times New Roman" panose="02020603050405020304" pitchFamily="18" charset="0"/>
                <a:cs typeface="Times New Roman" panose="02020603050405020304" pitchFamily="18" charset="0"/>
              </a:rPr>
              <a:t> І.О. пройшла стажування на базі Європейської Академії наук і досліджень (</a:t>
            </a:r>
            <a:r>
              <a:rPr lang="uk-UA" sz="6200" dirty="0" err="1">
                <a:latin typeface="Times New Roman" panose="02020603050405020304" pitchFamily="18" charset="0"/>
                <a:cs typeface="Times New Roman" panose="02020603050405020304" pitchFamily="18" charset="0"/>
              </a:rPr>
              <a:t>European</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Academy</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of</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Sciences</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and</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Research</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Research</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Methods</a:t>
            </a:r>
            <a:r>
              <a:rPr lang="uk-UA" sz="6200" dirty="0">
                <a:latin typeface="Times New Roman" panose="02020603050405020304" pitchFamily="18" charset="0"/>
                <a:cs typeface="Times New Roman" panose="02020603050405020304" pitchFamily="18" charset="0"/>
              </a:rPr>
              <a:t> </a:t>
            </a:r>
            <a:r>
              <a:rPr lang="uk-UA" sz="6200" dirty="0" err="1">
                <a:latin typeface="Times New Roman" panose="02020603050405020304" pitchFamily="18" charset="0"/>
                <a:cs typeface="Times New Roman" panose="02020603050405020304" pitchFamily="18" charset="0"/>
              </a:rPr>
              <a:t>Course</a:t>
            </a:r>
            <a:r>
              <a:rPr lang="uk-UA" sz="6200" dirty="0">
                <a:latin typeface="Times New Roman" panose="02020603050405020304" pitchFamily="18" charset="0"/>
                <a:cs typeface="Times New Roman" panose="02020603050405020304" pitchFamily="18" charset="0"/>
              </a:rPr>
              <a:t>» 05.08.2021 р. (8 годин) (Сертифікат № ХІ-12-190293846-19 від 05.08.2021 р.).</a:t>
            </a:r>
            <a:endParaRPr lang="ru-UA" sz="6200" dirty="0">
              <a:latin typeface="Times New Roman" panose="02020603050405020304" pitchFamily="18" charset="0"/>
              <a:cs typeface="Times New Roman" panose="02020603050405020304" pitchFamily="18" charset="0"/>
            </a:endParaRPr>
          </a:p>
          <a:p>
            <a:pPr algn="just"/>
            <a:r>
              <a:rPr lang="uk-UA" sz="6200" dirty="0">
                <a:latin typeface="Times New Roman" panose="02020603050405020304" pitchFamily="18" charset="0"/>
                <a:cs typeface="Times New Roman" panose="02020603050405020304" pitchFamily="18" charset="0"/>
              </a:rPr>
              <a:t>Доцент </a:t>
            </a:r>
            <a:r>
              <a:rPr lang="uk-UA" sz="6200" dirty="0" err="1">
                <a:latin typeface="Times New Roman" panose="02020603050405020304" pitchFamily="18" charset="0"/>
                <a:cs typeface="Times New Roman" panose="02020603050405020304" pitchFamily="18" charset="0"/>
              </a:rPr>
              <a:t>Баранцова</a:t>
            </a:r>
            <a:r>
              <a:rPr lang="uk-UA" sz="6200" dirty="0">
                <a:latin typeface="Times New Roman" panose="02020603050405020304" pitchFamily="18" charset="0"/>
                <a:cs typeface="Times New Roman" panose="02020603050405020304" pitchFamily="18" charset="0"/>
              </a:rPr>
              <a:t> І.О. дистанційно підвищила кваліфікацію під час інтернет-конференції «Дистанційне та змішане навчання: досвід і виклики» за напрямами «</a:t>
            </a:r>
            <a:r>
              <a:rPr lang="uk-UA" sz="6200" dirty="0" err="1">
                <a:latin typeface="Times New Roman" panose="02020603050405020304" pitchFamily="18" charset="0"/>
                <a:cs typeface="Times New Roman" panose="02020603050405020304" pitchFamily="18" charset="0"/>
              </a:rPr>
              <a:t>Медіаграмотність</a:t>
            </a:r>
            <a:r>
              <a:rPr lang="uk-UA" sz="6200" dirty="0">
                <a:latin typeface="Times New Roman" panose="02020603050405020304" pitchFamily="18" charset="0"/>
                <a:cs typeface="Times New Roman" panose="02020603050405020304" pitchFamily="18" charset="0"/>
              </a:rPr>
              <a:t>», «Наскрізні навички», «ІКТ», «Інклюзивна освіта», «НУШ», «Практичні прийоми» (тривалість 10 годин / 0.33 кредиту ЄКТС) (Свідоцтво № К66-300904 від 04.12.2021 р.). </a:t>
            </a:r>
            <a:endParaRPr lang="ru-UA" sz="6200"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41198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D2792-AA38-40A5-B446-7E531E4B5481}"/>
              </a:ext>
            </a:extLst>
          </p:cNvPr>
          <p:cNvSpPr>
            <a:spLocks noGrp="1"/>
          </p:cNvSpPr>
          <p:nvPr>
            <p:ph type="title"/>
          </p:nvPr>
        </p:nvSpPr>
        <p:spPr>
          <a:xfrm>
            <a:off x="301557" y="243191"/>
            <a:ext cx="11527277" cy="3745149"/>
          </a:xfrm>
          <a:solidFill>
            <a:schemeClr val="accent2">
              <a:lumMod val="40000"/>
              <a:lumOff val="60000"/>
            </a:schemeClr>
          </a:solidFill>
        </p:spPr>
        <p:txBody>
          <a:bodyPr>
            <a:noAutofit/>
          </a:bodyPr>
          <a:lstStyle/>
          <a:p>
            <a:r>
              <a:rPr lang="uk-UA" sz="2800" b="1" dirty="0">
                <a:latin typeface="Times New Roman" panose="02020603050405020304" pitchFamily="18" charset="0"/>
                <a:cs typeface="Times New Roman" panose="02020603050405020304" pitchFamily="18" charset="0"/>
              </a:rPr>
              <a:t>Актуальність даної теми </a:t>
            </a:r>
            <a:r>
              <a:rPr lang="uk-UA" sz="2800" dirty="0">
                <a:latin typeface="Times New Roman" panose="02020603050405020304" pitchFamily="18" charset="0"/>
                <a:cs typeface="Times New Roman" panose="02020603050405020304" pitchFamily="18" charset="0"/>
              </a:rPr>
              <a:t>полягає в тому, що рефлексія дозволяє надати нового виміру освітньому процесу, акцентуючи увагу на переваги, а не на недоліки. Відмічаючи сильні сторони роботи здобувачів вищої освіти, викладач мотивує їх на подальшу взаємодію та зацікавленість предметом. Результати роботи здобувачів надають викладачеві інформацію про сильні і слабкі сторони його власної методики викладання і вимушують корегувати власну викладацьку діяльність, зосереджуватися на перевагах і уникати недоліків, самовдосконалюватися і шукати найбільш ефективні шляхи взаємодії із здобувачами як на заняттях, так і в </a:t>
            </a:r>
            <a:r>
              <a:rPr lang="uk-UA" sz="2800" dirty="0" err="1">
                <a:latin typeface="Times New Roman" panose="02020603050405020304" pitchFamily="18" charset="0"/>
                <a:cs typeface="Times New Roman" panose="02020603050405020304" pitchFamily="18" charset="0"/>
              </a:rPr>
              <a:t>позааудиторній</a:t>
            </a:r>
            <a:r>
              <a:rPr lang="uk-UA" sz="2800" dirty="0">
                <a:latin typeface="Times New Roman" panose="02020603050405020304" pitchFamily="18" charset="0"/>
                <a:cs typeface="Times New Roman" panose="02020603050405020304" pitchFamily="18" charset="0"/>
              </a:rPr>
              <a:t> діяльності.</a:t>
            </a:r>
            <a:endParaRPr lang="ru-UA" sz="2800" dirty="0"/>
          </a:p>
        </p:txBody>
      </p:sp>
      <p:sp>
        <p:nvSpPr>
          <p:cNvPr id="3" name="Объект 2">
            <a:extLst>
              <a:ext uri="{FF2B5EF4-FFF2-40B4-BE49-F238E27FC236}">
                <a16:creationId xmlns:a16="http://schemas.microsoft.com/office/drawing/2014/main" id="{A8A389CF-5677-4DDC-9704-63684CD26000}"/>
              </a:ext>
            </a:extLst>
          </p:cNvPr>
          <p:cNvSpPr>
            <a:spLocks noGrp="1"/>
          </p:cNvSpPr>
          <p:nvPr>
            <p:ph idx="1"/>
          </p:nvPr>
        </p:nvSpPr>
        <p:spPr>
          <a:xfrm>
            <a:off x="301557" y="4143983"/>
            <a:ext cx="11527277" cy="2577829"/>
          </a:xfrm>
          <a:solidFill>
            <a:schemeClr val="accent1">
              <a:lumMod val="60000"/>
              <a:lumOff val="40000"/>
            </a:schemeClr>
          </a:solidFill>
        </p:spPr>
        <p:txBody>
          <a:bodyPr>
            <a:normAutofit fontScale="92500" lnSpcReduction="10000"/>
          </a:bodyPr>
          <a:lstStyle/>
          <a:p>
            <a:pPr marL="0" indent="0">
              <a:buNone/>
            </a:pPr>
            <a:r>
              <a:rPr lang="uk-UA" b="1" dirty="0">
                <a:latin typeface="Times New Roman" panose="02020603050405020304" pitchFamily="18" charset="0"/>
                <a:cs typeface="Times New Roman" panose="02020603050405020304" pitchFamily="18" charset="0"/>
              </a:rPr>
              <a:t>Метою дослідження </a:t>
            </a:r>
            <a:r>
              <a:rPr lang="uk-UA" dirty="0">
                <a:latin typeface="Times New Roman" panose="02020603050405020304" pitchFamily="18" charset="0"/>
                <a:cs typeface="Times New Roman" panose="02020603050405020304" pitchFamily="18" charset="0"/>
              </a:rPr>
              <a:t>є розкриття поняття рефлексії та окреслення методів і прийомів навчання здобувачів вищої іншомовної педагогічної освіти зворотного зв'язку в  роботі на заняттях з фахових дисциплін, висвітлення доцільності використання сучасних методів та способів активізації освітньої діяльності здобувачів та доведення їх ефективності в забезпеченні  рефлексії освітньому процесі вищої школи.</a:t>
            </a:r>
            <a:br>
              <a:rPr lang="ru-UA" dirty="0">
                <a:latin typeface="Times New Roman" panose="02020603050405020304" pitchFamily="18" charset="0"/>
                <a:cs typeface="Times New Roman" panose="02020603050405020304" pitchFamily="18" charset="0"/>
              </a:rPr>
            </a:br>
            <a:endParaRPr lang="ru-UA" dirty="0"/>
          </a:p>
        </p:txBody>
      </p:sp>
    </p:spTree>
    <p:extLst>
      <p:ext uri="{BB962C8B-B14F-4D97-AF65-F5344CB8AC3E}">
        <p14:creationId xmlns:p14="http://schemas.microsoft.com/office/powerpoint/2010/main" val="327793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1DF089-0A9D-4400-B921-92085CB33341}"/>
              </a:ext>
            </a:extLst>
          </p:cNvPr>
          <p:cNvSpPr>
            <a:spLocks noGrp="1"/>
          </p:cNvSpPr>
          <p:nvPr>
            <p:ph type="title"/>
          </p:nvPr>
        </p:nvSpPr>
        <p:spPr>
          <a:xfrm>
            <a:off x="261257" y="167951"/>
            <a:ext cx="11709919" cy="513086"/>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(2022 рік)</a:t>
            </a:r>
            <a:endParaRPr lang="ru-UA" sz="2800" dirty="0"/>
          </a:p>
        </p:txBody>
      </p:sp>
      <p:sp>
        <p:nvSpPr>
          <p:cNvPr id="6" name="Объект 2">
            <a:extLst>
              <a:ext uri="{FF2B5EF4-FFF2-40B4-BE49-F238E27FC236}">
                <a16:creationId xmlns:a16="http://schemas.microsoft.com/office/drawing/2014/main" id="{6D1FC707-20A8-4A40-93EB-74F568E54C09}"/>
              </a:ext>
            </a:extLst>
          </p:cNvPr>
          <p:cNvSpPr>
            <a:spLocks noGrp="1"/>
          </p:cNvSpPr>
          <p:nvPr>
            <p:ph idx="1"/>
          </p:nvPr>
        </p:nvSpPr>
        <p:spPr>
          <a:xfrm>
            <a:off x="220824" y="681037"/>
            <a:ext cx="11750352" cy="6009012"/>
          </a:xfrm>
          <a:solidFill>
            <a:schemeClr val="bg2">
              <a:lumMod val="75000"/>
            </a:schemeClr>
          </a:solidFill>
        </p:spPr>
        <p:txBody>
          <a:bodyPr>
            <a:normAutofit fontScale="85000" lnSpcReduction="20000"/>
          </a:bodyPr>
          <a:lstStyle/>
          <a:p>
            <a:r>
              <a:rPr lang="uk-UA" sz="2400" dirty="0">
                <a:latin typeface="Times New Roman" panose="02020603050405020304" pitchFamily="18" charset="0"/>
                <a:cs typeface="Times New Roman" panose="02020603050405020304" pitchFamily="18" charset="0"/>
              </a:rPr>
              <a:t>Доцент </a:t>
            </a:r>
            <a:r>
              <a:rPr lang="uk-UA" sz="2400" dirty="0" err="1">
                <a:latin typeface="Times New Roman" panose="02020603050405020304" pitchFamily="18" charset="0"/>
                <a:cs typeface="Times New Roman" panose="02020603050405020304" pitchFamily="18" charset="0"/>
              </a:rPr>
              <a:t>Баранцова</a:t>
            </a:r>
            <a:r>
              <a:rPr lang="uk-UA" sz="2400" dirty="0">
                <a:latin typeface="Times New Roman" panose="02020603050405020304" pitchFamily="18" charset="0"/>
                <a:cs typeface="Times New Roman" panose="02020603050405020304" pitchFamily="18" charset="0"/>
              </a:rPr>
              <a:t> І.О. пройшла закордонне стажування «</a:t>
            </a:r>
            <a:r>
              <a:rPr lang="uk-UA" sz="2400" dirty="0" err="1">
                <a:latin typeface="Times New Roman" panose="02020603050405020304" pitchFamily="18" charset="0"/>
                <a:cs typeface="Times New Roman" panose="02020603050405020304" pitchFamily="18" charset="0"/>
              </a:rPr>
              <a:t>Theoretical</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foundations</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of</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teaching</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in</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modern</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conditions</a:t>
            </a:r>
            <a:r>
              <a:rPr lang="uk-UA" sz="2400" dirty="0">
                <a:latin typeface="Times New Roman" panose="02020603050405020304" pitchFamily="18" charset="0"/>
                <a:cs typeface="Times New Roman" panose="02020603050405020304" pitchFamily="18" charset="0"/>
              </a:rPr>
              <a:t>». Організатори: ISMA </a:t>
            </a:r>
            <a:r>
              <a:rPr lang="uk-UA" sz="2400" dirty="0" err="1">
                <a:latin typeface="Times New Roman" panose="02020603050405020304" pitchFamily="18" charset="0"/>
                <a:cs typeface="Times New Roman" panose="02020603050405020304" pitchFamily="18" charset="0"/>
              </a:rPr>
              <a:t>University</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of</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Applied</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Sciences</a:t>
            </a:r>
            <a:r>
              <a:rPr lang="uk-UA" sz="2400" dirty="0">
                <a:latin typeface="Times New Roman" panose="02020603050405020304" pitchFamily="18" charset="0"/>
                <a:cs typeface="Times New Roman" panose="02020603050405020304" pitchFamily="18" charset="0"/>
              </a:rPr>
              <a:t> (Рига, Латвія) при підтримці </a:t>
            </a:r>
            <a:r>
              <a:rPr lang="uk-UA" sz="2400" dirty="0" err="1">
                <a:latin typeface="Times New Roman" panose="02020603050405020304" pitchFamily="18" charset="0"/>
                <a:cs typeface="Times New Roman" panose="02020603050405020304" pitchFamily="18" charset="0"/>
              </a:rPr>
              <a:t>International</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Science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Group</a:t>
            </a:r>
            <a:r>
              <a:rPr lang="uk-UA" sz="2400" dirty="0">
                <a:latin typeface="Times New Roman" panose="02020603050405020304" pitchFamily="18" charset="0"/>
                <a:cs typeface="Times New Roman" panose="02020603050405020304" pitchFamily="18" charset="0"/>
              </a:rPr>
              <a:t> (супровід на основі договору про співпрацю) 6 кредитів (180 годин). Сертифікат № 01-18/55/22 від 13.01.2022 р.</a:t>
            </a:r>
            <a:endParaRPr lang="ru-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Доцент Коноваленко Т.В. пройшла пілотну менторську програму для викладачів ЗВО від IREX "Новий інструмент – нові можливості: знайомимося з </a:t>
            </a:r>
            <a:r>
              <a:rPr lang="uk-UA" sz="2400" dirty="0" err="1">
                <a:latin typeface="Times New Roman" panose="02020603050405020304" pitchFamily="18" charset="0"/>
                <a:cs typeface="Times New Roman" panose="02020603050405020304" pitchFamily="18" charset="0"/>
              </a:rPr>
              <a:t>AltspaceVR</a:t>
            </a:r>
            <a:r>
              <a:rPr lang="uk-UA" sz="2400" dirty="0">
                <a:latin typeface="Times New Roman" panose="02020603050405020304" pitchFamily="18" charset="0"/>
                <a:cs typeface="Times New Roman" panose="02020603050405020304" pitchFamily="18" charset="0"/>
              </a:rPr>
              <a:t>" (9.11.21-29.12.21, 25 годин).</a:t>
            </a:r>
            <a:endParaRPr lang="ru-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Доцент Коноваленко Т.В. пройшла експрес-курс «Міжнародне гуманітарне право» (30 годин).</a:t>
            </a:r>
            <a:endParaRPr lang="ru-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Доцент </a:t>
            </a:r>
            <a:r>
              <a:rPr lang="uk-UA" sz="2400" dirty="0" err="1">
                <a:latin typeface="Times New Roman" panose="02020603050405020304" pitchFamily="18" charset="0"/>
                <a:cs typeface="Times New Roman" panose="02020603050405020304" pitchFamily="18" charset="0"/>
              </a:rPr>
              <a:t>Надольська</a:t>
            </a:r>
            <a:r>
              <a:rPr lang="uk-UA" sz="2400" dirty="0">
                <a:latin typeface="Times New Roman" panose="02020603050405020304" pitchFamily="18" charset="0"/>
                <a:cs typeface="Times New Roman" panose="02020603050405020304" pitchFamily="18" charset="0"/>
              </a:rPr>
              <a:t> Ю.А. та асистент </a:t>
            </a:r>
            <a:r>
              <a:rPr lang="uk-UA" sz="2400" dirty="0" err="1">
                <a:latin typeface="Times New Roman" panose="02020603050405020304" pitchFamily="18" charset="0"/>
                <a:cs typeface="Times New Roman" panose="02020603050405020304" pitchFamily="18" charset="0"/>
              </a:rPr>
              <a:t>Єпіфанцева</a:t>
            </a:r>
            <a:r>
              <a:rPr lang="uk-UA" sz="2400" dirty="0">
                <a:latin typeface="Times New Roman" panose="02020603050405020304" pitchFamily="18" charset="0"/>
                <a:cs typeface="Times New Roman" panose="02020603050405020304" pitchFamily="18" charset="0"/>
              </a:rPr>
              <a:t> Л.А. пройшли міжнародне стажування "</a:t>
            </a:r>
            <a:r>
              <a:rPr lang="uk-UA" sz="2400" dirty="0" err="1">
                <a:latin typeface="Times New Roman" panose="02020603050405020304" pitchFamily="18" charset="0"/>
                <a:cs typeface="Times New Roman" panose="02020603050405020304" pitchFamily="18" charset="0"/>
              </a:rPr>
              <a:t>Фандрезинг</a:t>
            </a:r>
            <a:r>
              <a:rPr lang="uk-UA" sz="2400" dirty="0">
                <a:latin typeface="Times New Roman" panose="02020603050405020304" pitchFamily="18" charset="0"/>
                <a:cs typeface="Times New Roman" panose="02020603050405020304" pitchFamily="18" charset="0"/>
              </a:rPr>
              <a:t> та організація </a:t>
            </a:r>
            <a:r>
              <a:rPr lang="uk-UA" sz="2400" dirty="0" err="1">
                <a:latin typeface="Times New Roman" panose="02020603050405020304" pitchFamily="18" charset="0"/>
                <a:cs typeface="Times New Roman" panose="02020603050405020304" pitchFamily="18" charset="0"/>
              </a:rPr>
              <a:t>проєктної</a:t>
            </a:r>
            <a:r>
              <a:rPr lang="uk-UA" sz="2400" dirty="0">
                <a:latin typeface="Times New Roman" panose="02020603050405020304" pitchFamily="18" charset="0"/>
                <a:cs typeface="Times New Roman" panose="02020603050405020304" pitchFamily="18" charset="0"/>
              </a:rPr>
              <a:t> діяльності в закладах освіти: європейський досвід", Польща-Україна (12.11.2022-18.12.2022 р.). </a:t>
            </a:r>
            <a:endParaRPr lang="ru-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Доцент Коноваленко Т.В. пройшла експрес-курс для освітян «Вивчаючи міжнародне гуманітарне право» за підтримки Української Гельсінської спілки з прав людини в рамках Програми «Права людини в дії» та Агентства США з міжнародного розвитку (USAID) у співпраці з Міністерством освіти і науки України у дистанційній формі з 06.04.2022 р. по 15.04.2022 р., загальним обсягом 15 академічних годин (0,5 кредитів ЄКТС).</a:t>
            </a:r>
          </a:p>
          <a:p>
            <a:r>
              <a:rPr lang="uk-UA" sz="2400" dirty="0">
                <a:latin typeface="Times New Roman" panose="02020603050405020304" pitchFamily="18" charset="0"/>
                <a:cs typeface="Times New Roman" panose="02020603050405020304" pitchFamily="18" charset="0"/>
              </a:rPr>
              <a:t>Доцент Коноваленко Т.В. пройшла </a:t>
            </a:r>
            <a:r>
              <a:rPr lang="ru-RU" sz="2400" dirty="0" err="1">
                <a:latin typeface="Times New Roman" panose="02020603050405020304" pitchFamily="18" charset="0"/>
                <a:cs typeface="Times New Roman" panose="02020603050405020304" pitchFamily="18" charset="0"/>
              </a:rPr>
              <a:t>підвищення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кваліфікації</a:t>
            </a:r>
            <a:r>
              <a:rPr lang="ru-RU"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за програмою ІІ Міжнародної науково-практичної Інтернет-конференції «Шляхи удосконалення професійних </a:t>
            </a:r>
            <a:r>
              <a:rPr lang="uk-UA" sz="2400" dirty="0" err="1">
                <a:latin typeface="Times New Roman" panose="02020603050405020304" pitchFamily="18" charset="0"/>
                <a:cs typeface="Times New Roman" panose="02020603050405020304" pitchFamily="18" charset="0"/>
              </a:rPr>
              <a:t>компетентностей</a:t>
            </a:r>
            <a:r>
              <a:rPr lang="uk-UA" sz="2400" dirty="0">
                <a:latin typeface="Times New Roman" panose="02020603050405020304" pitchFamily="18" charset="0"/>
                <a:cs typeface="Times New Roman" panose="02020603050405020304" pitchFamily="18" charset="0"/>
              </a:rPr>
              <a:t> фахівців в умовах сьогодення» (</a:t>
            </a:r>
            <a:r>
              <a:rPr lang="ru-RU" sz="2400" dirty="0">
                <a:latin typeface="Times New Roman" panose="02020603050405020304" pitchFamily="18" charset="0"/>
                <a:cs typeface="Times New Roman" panose="02020603050405020304" pitchFamily="18" charset="0"/>
              </a:rPr>
              <a:t>он-лайн</a:t>
            </a:r>
            <a:r>
              <a:rPr lang="uk-UA"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2</a:t>
            </a:r>
            <a:r>
              <a:rPr lang="uk-UA" sz="2400" dirty="0">
                <a:latin typeface="Times New Roman" panose="02020603050405020304" pitchFamily="18" charset="0"/>
                <a:cs typeface="Times New Roman" panose="02020603050405020304" pitchFamily="18" charset="0"/>
              </a:rPr>
              <a:t>5</a:t>
            </a:r>
            <a:r>
              <a:rPr lang="ru-RU" sz="2400" dirty="0">
                <a:latin typeface="Times New Roman" panose="02020603050405020304" pitchFamily="18" charset="0"/>
                <a:cs typeface="Times New Roman" panose="02020603050405020304" pitchFamily="18" charset="0"/>
              </a:rPr>
              <a:t>-2</a:t>
            </a:r>
            <a:r>
              <a:rPr lang="uk-UA" sz="2400" dirty="0">
                <a:latin typeface="Times New Roman" panose="02020603050405020304" pitchFamily="18" charset="0"/>
                <a:cs typeface="Times New Roman" panose="02020603050405020304" pitchFamily="18" charset="0"/>
              </a:rPr>
              <a:t>6 серпня</a:t>
            </a:r>
            <a:r>
              <a:rPr lang="ru-RU" sz="2400" dirty="0">
                <a:latin typeface="Times New Roman" panose="02020603050405020304" pitchFamily="18" charset="0"/>
                <a:cs typeface="Times New Roman" panose="02020603050405020304" pitchFamily="18" charset="0"/>
              </a:rPr>
              <a:t> 2022 року</a:t>
            </a:r>
            <a:r>
              <a:rPr lang="uk-UA" sz="2400" dirty="0">
                <a:latin typeface="Times New Roman" panose="02020603050405020304" pitchFamily="18" charset="0"/>
                <a:cs typeface="Times New Roman" panose="02020603050405020304" pitchFamily="18" charset="0"/>
              </a:rPr>
              <a:t>, 15</a:t>
            </a:r>
            <a:r>
              <a:rPr lang="ru-RU" sz="2400" dirty="0">
                <a:latin typeface="Times New Roman" panose="02020603050405020304" pitchFamily="18" charset="0"/>
                <a:cs typeface="Times New Roman" panose="02020603050405020304" pitchFamily="18" charset="0"/>
              </a:rPr>
              <a:t> год./</a:t>
            </a:r>
            <a:r>
              <a:rPr lang="uk-UA" sz="2400" dirty="0">
                <a:latin typeface="Times New Roman" panose="02020603050405020304" pitchFamily="18" charset="0"/>
                <a:cs typeface="Times New Roman" panose="02020603050405020304" pitchFamily="18" charset="0"/>
              </a:rPr>
              <a:t>0,5 </a:t>
            </a:r>
            <a:r>
              <a:rPr lang="ru-RU" sz="2400" dirty="0">
                <a:latin typeface="Times New Roman" panose="02020603050405020304" pitchFamily="18" charset="0"/>
                <a:cs typeface="Times New Roman" panose="02020603050405020304" pitchFamily="18" charset="0"/>
              </a:rPr>
              <a:t>кредит</a:t>
            </a:r>
            <a:r>
              <a:rPr lang="uk-UA" sz="2400" dirty="0" err="1">
                <a:latin typeface="Times New Roman" panose="02020603050405020304" pitchFamily="18" charset="0"/>
                <a:cs typeface="Times New Roman" panose="02020603050405020304" pitchFamily="18" charset="0"/>
              </a:rPr>
              <a:t>ів</a:t>
            </a:r>
            <a:r>
              <a:rPr lang="uk-UA"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ЄКТС).</a:t>
            </a:r>
            <a:r>
              <a:rPr lang="uk-UA" sz="2400" dirty="0">
                <a:latin typeface="Times New Roman" panose="02020603050405020304" pitchFamily="18" charset="0"/>
                <a:cs typeface="Times New Roman" panose="02020603050405020304" pitchFamily="18" charset="0"/>
              </a:rPr>
              <a:t> Сертифікат № МІК-072.</a:t>
            </a:r>
            <a:endParaRPr lang="ru-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7) Доцент Коноваленко Т.В. пройшла курс підвищення кваліфікації "Бренд науковця у цифровому світі" за підтримки ГО "Інноваційний університет" спільно з Офісом підтримки вченого (он-лайн, 21-27 листопада 2022 року, 30 год./1 кредит ЄКТС).</a:t>
            </a:r>
            <a:endParaRPr lang="ru-UA" sz="2400" dirty="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endParaRPr lang="ru-UA" sz="2600" dirty="0">
              <a:latin typeface="Times New Roman" panose="02020603050405020304" pitchFamily="18" charset="0"/>
              <a:cs typeface="Times New Roman" panose="02020603050405020304" pitchFamily="18" charset="0"/>
            </a:endParaRPr>
          </a:p>
          <a:p>
            <a:pPr algn="just"/>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42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8E65E6-35D2-4271-A6F4-3D12F7E51723}"/>
              </a:ext>
            </a:extLst>
          </p:cNvPr>
          <p:cNvSpPr>
            <a:spLocks noGrp="1"/>
          </p:cNvSpPr>
          <p:nvPr>
            <p:ph type="title"/>
          </p:nvPr>
        </p:nvSpPr>
        <p:spPr>
          <a:xfrm>
            <a:off x="223934" y="214605"/>
            <a:ext cx="11775233" cy="681134"/>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(2022 рік)</a:t>
            </a:r>
            <a:endParaRPr lang="ru-UA" sz="2800" dirty="0"/>
          </a:p>
        </p:txBody>
      </p:sp>
      <p:sp>
        <p:nvSpPr>
          <p:cNvPr id="3" name="Объект 2">
            <a:extLst>
              <a:ext uri="{FF2B5EF4-FFF2-40B4-BE49-F238E27FC236}">
                <a16:creationId xmlns:a16="http://schemas.microsoft.com/office/drawing/2014/main" id="{8BC8CCEA-546D-4D9E-8FA0-5BB0D1619DD0}"/>
              </a:ext>
            </a:extLst>
          </p:cNvPr>
          <p:cNvSpPr>
            <a:spLocks noGrp="1"/>
          </p:cNvSpPr>
          <p:nvPr>
            <p:ph idx="1"/>
          </p:nvPr>
        </p:nvSpPr>
        <p:spPr>
          <a:xfrm>
            <a:off x="231710" y="895739"/>
            <a:ext cx="11736356" cy="5747656"/>
          </a:xfrm>
          <a:solidFill>
            <a:schemeClr val="bg2">
              <a:lumMod val="75000"/>
            </a:schemeClr>
          </a:solidFill>
        </p:spPr>
        <p:txBody>
          <a:bodyPr>
            <a:normAutofit fontScale="62500" lnSpcReduction="20000"/>
          </a:bodyPr>
          <a:lstStyle/>
          <a:p>
            <a:r>
              <a:rPr lang="uk-UA" sz="3200" dirty="0">
                <a:latin typeface="Times New Roman" panose="02020603050405020304" pitchFamily="18" charset="0"/>
                <a:cs typeface="Times New Roman" panose="02020603050405020304" pitchFamily="18" charset="0"/>
              </a:rPr>
              <a:t>Доцент Коноваленко Т.В. пройшла програму підвищення кваліфікації "Особливості управління закладами вищої освіти та освітнім процесом у них в умовах воєнного стану" за підтримки Міністерства освіти і науки України (он-лайн, 05-13 грудня 2022 року, 1,5 кредити ЄКТС).</a:t>
            </a:r>
            <a:endParaRPr lang="ru-UA" sz="3200" dirty="0">
              <a:latin typeface="Times New Roman" panose="02020603050405020304" pitchFamily="18" charset="0"/>
              <a:cs typeface="Times New Roman" panose="02020603050405020304" pitchFamily="18" charset="0"/>
            </a:endParaRPr>
          </a:p>
          <a:p>
            <a:r>
              <a:rPr lang="uk-UA" sz="3200" dirty="0">
                <a:latin typeface="Times New Roman" panose="02020603050405020304" pitchFamily="18" charset="0"/>
                <a:cs typeface="Times New Roman" panose="02020603050405020304" pitchFamily="18" charset="0"/>
              </a:rPr>
              <a:t>Асистент </a:t>
            </a:r>
            <a:r>
              <a:rPr lang="uk-UA" sz="3200" dirty="0" err="1">
                <a:latin typeface="Times New Roman" panose="02020603050405020304" pitchFamily="18" charset="0"/>
                <a:cs typeface="Times New Roman" panose="02020603050405020304" pitchFamily="18" charset="0"/>
              </a:rPr>
              <a:t>Єпіфанцева</a:t>
            </a:r>
            <a:r>
              <a:rPr lang="uk-UA" sz="3200" dirty="0">
                <a:latin typeface="Times New Roman" panose="02020603050405020304" pitchFamily="18" charset="0"/>
                <a:cs typeface="Times New Roman" panose="02020603050405020304" pitchFamily="18" charset="0"/>
              </a:rPr>
              <a:t> Л.А. пройшла підвищення кваліфікації «Управлінський інтелект для освітян». 60 годин/2 кредити ЄКТС (07-14.06.2022, сертифікат № КР04635922/000387-22).</a:t>
            </a:r>
            <a:endParaRPr lang="ru-UA" sz="3200" dirty="0">
              <a:latin typeface="Times New Roman" panose="02020603050405020304" pitchFamily="18" charset="0"/>
              <a:cs typeface="Times New Roman" panose="02020603050405020304" pitchFamily="18" charset="0"/>
            </a:endParaRPr>
          </a:p>
          <a:p>
            <a:r>
              <a:rPr lang="uk-UA" sz="3200" dirty="0">
                <a:latin typeface="Times New Roman" panose="02020603050405020304" pitchFamily="18" charset="0"/>
                <a:cs typeface="Times New Roman" panose="02020603050405020304" pitchFamily="18" charset="0"/>
              </a:rPr>
              <a:t>Асистент </a:t>
            </a:r>
            <a:r>
              <a:rPr lang="uk-UA" sz="3200" dirty="0" err="1">
                <a:latin typeface="Times New Roman" panose="02020603050405020304" pitchFamily="18" charset="0"/>
                <a:cs typeface="Times New Roman" panose="02020603050405020304" pitchFamily="18" charset="0"/>
              </a:rPr>
              <a:t>Єпіфанцева</a:t>
            </a:r>
            <a:r>
              <a:rPr lang="uk-UA" sz="3200" dirty="0">
                <a:latin typeface="Times New Roman" panose="02020603050405020304" pitchFamily="18" charset="0"/>
                <a:cs typeface="Times New Roman" panose="02020603050405020304" pitchFamily="18" charset="0"/>
              </a:rPr>
              <a:t> Л.А. пройшла підвищення кваліфікації для педагогічних працівників та психологів курсу «Перша психологічна допомога під час та після війни» (21.07.2022, сертифікат №66670553, 1 кредит).</a:t>
            </a:r>
            <a:endParaRPr lang="ru-UA" sz="3200" dirty="0">
              <a:latin typeface="Times New Roman" panose="02020603050405020304" pitchFamily="18" charset="0"/>
              <a:cs typeface="Times New Roman" panose="02020603050405020304" pitchFamily="18" charset="0"/>
            </a:endParaRPr>
          </a:p>
          <a:p>
            <a:r>
              <a:rPr lang="uk-UA" sz="3200" dirty="0">
                <a:latin typeface="Times New Roman" panose="02020603050405020304" pitchFamily="18" charset="0"/>
                <a:cs typeface="Times New Roman" panose="02020603050405020304" pitchFamily="18" charset="0"/>
              </a:rPr>
              <a:t>Доцент Гончарова О.А. здійснила роботу в якості Майстер-тренера Британської ради та Міністерства освіти і науки України в Програмі підвищення кваліфікації вчителів закладів загальної середньої освіти, які реалізують </a:t>
            </a:r>
            <a:r>
              <a:rPr lang="uk-UA" sz="3200" dirty="0" err="1">
                <a:latin typeface="Times New Roman" panose="02020603050405020304" pitchFamily="18" charset="0"/>
                <a:cs typeface="Times New Roman" panose="02020603050405020304" pitchFamily="18" charset="0"/>
              </a:rPr>
              <a:t>компетентнісний</a:t>
            </a:r>
            <a:r>
              <a:rPr lang="uk-UA" sz="3200" dirty="0">
                <a:latin typeface="Times New Roman" panose="02020603050405020304" pitchFamily="18" charset="0"/>
                <a:cs typeface="Times New Roman" panose="02020603050405020304" pitchFamily="18" charset="0"/>
              </a:rPr>
              <a:t> потенціал Мовно-літературної (Іноземні мови) освітньої галузі відповідно до положень Концепції «Нова українська школа». Когорта 3. Лютий 2022 року (отримано сертифікат №НУШФ-К3-004 від 15 березня 2022 року). Відновлена когорта 3 – травень-червень 2022 року (отримано сертифікат №НУШФ-К3/2-041 від 15 червня 2022 року). Когорта 4 – липень-серпень 2022 року (отримано сертифікат №НУШФ-К4-024 від 25 серпня 2022 року). Когорта 5 – вересень – жовтень 2022 року (отримано сертифікат №НУШФ-К5-015 від 10 листопада 2022 року).</a:t>
            </a:r>
            <a:endParaRPr lang="ru-UA" sz="3200" dirty="0">
              <a:latin typeface="Times New Roman" panose="02020603050405020304" pitchFamily="18" charset="0"/>
              <a:cs typeface="Times New Roman" panose="02020603050405020304" pitchFamily="18" charset="0"/>
            </a:endParaRPr>
          </a:p>
          <a:p>
            <a:r>
              <a:rPr lang="uk-UA" sz="3200" dirty="0">
                <a:latin typeface="Times New Roman" panose="02020603050405020304" pitchFamily="18" charset="0"/>
                <a:cs typeface="Times New Roman" panose="02020603050405020304" pitchFamily="18" charset="0"/>
              </a:rPr>
              <a:t>Доцент Гончарова О.А. здійснила роботу в якості Майстер-тренера Британської ради та Міністерства освіти і науки України щодо проведення курсу </a:t>
            </a:r>
            <a:r>
              <a:rPr lang="en-US" sz="3200" dirty="0">
                <a:latin typeface="Times New Roman" panose="02020603050405020304" pitchFamily="18" charset="0"/>
                <a:cs typeface="Times New Roman" panose="02020603050405020304" pitchFamily="18" charset="0"/>
              </a:rPr>
              <a:t>Teaching and Learning in Difficult Times</a:t>
            </a:r>
            <a:r>
              <a:rPr lang="uk-UA" sz="3200" dirty="0">
                <a:latin typeface="Times New Roman" panose="02020603050405020304" pitchFamily="18" charset="0"/>
                <a:cs typeface="Times New Roman" panose="02020603050405020304" pitchFamily="18" charset="0"/>
              </a:rPr>
              <a:t>. Когорта 1 </a:t>
            </a:r>
            <a:r>
              <a:rPr lang="ru-RU"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26-28 листопада 2022 р. Варшава, Польща (отримано сертифікат №</a:t>
            </a:r>
            <a:r>
              <a:rPr lang="en-US" sz="3200" dirty="0">
                <a:latin typeface="Times New Roman" panose="02020603050405020304" pitchFamily="18" charset="0"/>
                <a:cs typeface="Times New Roman" panose="02020603050405020304" pitchFamily="18" charset="0"/>
              </a:rPr>
              <a:t>LFR</a:t>
            </a:r>
            <a:r>
              <a:rPr lang="ru-RU" sz="3200" dirty="0">
                <a:latin typeface="Times New Roman" panose="02020603050405020304" pitchFamily="18" charset="0"/>
                <a:cs typeface="Times New Roman" panose="02020603050405020304" pitchFamily="18" charset="0"/>
              </a:rPr>
              <a:t>281122-1015</a:t>
            </a:r>
            <a:r>
              <a:rPr lang="uk-UA" sz="3200" dirty="0">
                <a:latin typeface="Times New Roman" panose="02020603050405020304" pitchFamily="18" charset="0"/>
                <a:cs typeface="Times New Roman" panose="02020603050405020304" pitchFamily="18" charset="0"/>
              </a:rPr>
              <a:t>). Когорта 2 – 1-3 грудня 2022 р. Закопане, Польща (отримано сертифікат №LFR281122-1015)</a:t>
            </a:r>
            <a:r>
              <a:rPr lang="ru-RU" sz="3200" dirty="0">
                <a:latin typeface="Times New Roman" panose="02020603050405020304" pitchFamily="18" charset="0"/>
                <a:cs typeface="Times New Roman" panose="02020603050405020304" pitchFamily="18" charset="0"/>
              </a:rPr>
              <a:t>. </a:t>
            </a:r>
            <a:endParaRPr lang="ru-UA" sz="3200"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236719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D12710-639A-487F-928F-1A4771D17EAC}"/>
              </a:ext>
            </a:extLst>
          </p:cNvPr>
          <p:cNvSpPr>
            <a:spLocks noGrp="1"/>
          </p:cNvSpPr>
          <p:nvPr>
            <p:ph type="title"/>
          </p:nvPr>
        </p:nvSpPr>
        <p:spPr>
          <a:xfrm>
            <a:off x="233265" y="149291"/>
            <a:ext cx="11812555" cy="643811"/>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(2022 рік)</a:t>
            </a:r>
            <a:endParaRPr lang="ru-UA" sz="2800" dirty="0"/>
          </a:p>
        </p:txBody>
      </p:sp>
      <p:sp>
        <p:nvSpPr>
          <p:cNvPr id="3" name="Объект 2">
            <a:extLst>
              <a:ext uri="{FF2B5EF4-FFF2-40B4-BE49-F238E27FC236}">
                <a16:creationId xmlns:a16="http://schemas.microsoft.com/office/drawing/2014/main" id="{8ACD0C52-9AE4-46E3-8181-893CF1747368}"/>
              </a:ext>
            </a:extLst>
          </p:cNvPr>
          <p:cNvSpPr>
            <a:spLocks noGrp="1"/>
          </p:cNvSpPr>
          <p:nvPr>
            <p:ph idx="1"/>
          </p:nvPr>
        </p:nvSpPr>
        <p:spPr>
          <a:xfrm>
            <a:off x="233265" y="793102"/>
            <a:ext cx="11812555" cy="5915607"/>
          </a:xfrm>
          <a:solidFill>
            <a:schemeClr val="bg2">
              <a:lumMod val="75000"/>
            </a:schemeClr>
          </a:solidFill>
        </p:spPr>
        <p:txBody>
          <a:bodyPr>
            <a:normAutofit fontScale="70000" lnSpcReduction="20000"/>
          </a:bodyPr>
          <a:lstStyle/>
          <a:p>
            <a:r>
              <a:rPr lang="uk-UA" dirty="0">
                <a:latin typeface="Times New Roman" panose="02020603050405020304" pitchFamily="18" charset="0"/>
                <a:cs typeface="Times New Roman" panose="02020603050405020304" pitchFamily="18" charset="0"/>
              </a:rPr>
              <a:t>Доцент Гончарова О.А. пройшла програму підвищення кваліфікації вчителів англійської мови закладів базової середньої освіти, які навчають учнів 5-9 класів в умовах реформування іншомовної галузі освіти відповідно до положень Концепції «Нова українська школа». Когорта 3. (30 годин – 1 кредит) – лютий 2022 року. Сертифікат №НУШФ-К3-004 від 15 березня 2022 року.</a:t>
            </a:r>
          </a:p>
          <a:p>
            <a:r>
              <a:rPr lang="uk-UA" dirty="0">
                <a:latin typeface="Times New Roman" panose="02020603050405020304" pitchFamily="18" charset="0"/>
                <a:cs typeface="Times New Roman" panose="02020603050405020304" pitchFamily="18" charset="0"/>
              </a:rPr>
              <a:t>Доцент Гончарова О.А. пройшла програму підвищення кваліфікації вчителів англійської мови закладів базової середньої освіти, які навчають учнів 5-9 класів в умовах реформування іншомовної галузі освіти відповідно до положень Концепції «Нова українська школа». Відновлена когорта 3. (30 годин – 1 кредит) – травень–червень 2022 року. Сертифікат №НУШФ-К3/2-041 від 15 червня 2022 року.</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 Гончарова О.А. пройшла програму підвищення кваліфікації вчителів англійської мови закладів базової середньої освіти, які навчають учнів 5-9 класів в умовах реформування іншомовної галузі освіти відповідно до положень Концепції «Нова українська школа». (60 годин – 2 кредити). Когорта 4 – липень-серпень 2022 року. Сертифікат №НУШФ-К4-024 від 25 серпня 2022 року.</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 Гончарова О.А. пройшла програму підвищення кваліфікації вчителів англійської мови закладів базової середньої освіти, які навчають учнів 5-9 класів в умовах реформування іншомовної галузі освіти відповідно до положень Концепції «Нова українська школа». (60 годин – 2 кредити). Когорта 5 – вересень – жовтень 2022 року. Сертифікат №НУШФ-К5-015 від 10 листопада 2022 року.</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 Гончарова О.А. пройшла курс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and</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Learning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in</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Difficult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Times</a:t>
            </a:r>
            <a:r>
              <a:rPr lang="uk-UA" dirty="0">
                <a:latin typeface="Times New Roman" panose="02020603050405020304" pitchFamily="18" charset="0"/>
                <a:cs typeface="Times New Roman" panose="02020603050405020304" pitchFamily="18" charset="0"/>
              </a:rPr>
              <a:t>” (Навчання та викладання у складні часи) в межах </a:t>
            </a:r>
            <a:r>
              <a:rPr lang="uk-UA" dirty="0" err="1">
                <a:latin typeface="Times New Roman" panose="02020603050405020304" pitchFamily="18" charset="0"/>
                <a:cs typeface="Times New Roman" panose="02020603050405020304" pitchFamily="18" charset="0"/>
              </a:rPr>
              <a:t>Global</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Language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for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resilience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Programme</a:t>
            </a:r>
            <a:r>
              <a:rPr lang="uk-UA" dirty="0">
                <a:latin typeface="Times New Roman" panose="02020603050405020304" pitchFamily="18" charset="0"/>
                <a:cs typeface="Times New Roman" panose="02020603050405020304" pitchFamily="18" charset="0"/>
              </a:rPr>
              <a:t>. Когорта 1 (30 годин – 1 кредит) – 26-28 листопада 2022 р. Варшава, Польща. Сертифікат №LFR281122-1015. </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 Гончарова О.А. пройшла курс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and</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Learning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in</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Difficult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Times</a:t>
            </a:r>
            <a:r>
              <a:rPr lang="uk-UA" dirty="0">
                <a:latin typeface="Times New Roman" panose="02020603050405020304" pitchFamily="18" charset="0"/>
                <a:cs typeface="Times New Roman" panose="02020603050405020304" pitchFamily="18" charset="0"/>
              </a:rPr>
              <a:t>” (Навчання та викладання у складні часи) в межах </a:t>
            </a:r>
            <a:r>
              <a:rPr lang="uk-UA" dirty="0" err="1">
                <a:latin typeface="Times New Roman" panose="02020603050405020304" pitchFamily="18" charset="0"/>
                <a:cs typeface="Times New Roman" panose="02020603050405020304" pitchFamily="18" charset="0"/>
              </a:rPr>
              <a:t>Global</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Language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for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resilience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Programme</a:t>
            </a:r>
            <a:r>
              <a:rPr lang="uk-UA" dirty="0">
                <a:latin typeface="Times New Roman" panose="02020603050405020304" pitchFamily="18" charset="0"/>
                <a:cs typeface="Times New Roman" panose="02020603050405020304" pitchFamily="18" charset="0"/>
              </a:rPr>
              <a:t>. Когорта 2 (30 годин – 1 кредит) – 1-3 грудня 2022 р. Закопане, Польща. Сертифікат №LFR281122-1015.</a:t>
            </a:r>
            <a:endParaRPr lang="ru-UA" dirty="0">
              <a:latin typeface="Times New Roman" panose="02020603050405020304" pitchFamily="18" charset="0"/>
              <a:cs typeface="Times New Roman" panose="02020603050405020304" pitchFamily="18" charset="0"/>
            </a:endParaRPr>
          </a:p>
          <a:p>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49262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EEB2E-61B1-4CCB-9233-98278E9A4D11}"/>
              </a:ext>
            </a:extLst>
          </p:cNvPr>
          <p:cNvSpPr>
            <a:spLocks noGrp="1"/>
          </p:cNvSpPr>
          <p:nvPr>
            <p:ph type="title"/>
          </p:nvPr>
        </p:nvSpPr>
        <p:spPr>
          <a:xfrm>
            <a:off x="289249" y="65316"/>
            <a:ext cx="11765902" cy="737118"/>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Підвищення кваліфікації НПП кафедри (2022 рік)</a:t>
            </a:r>
            <a:endParaRPr lang="ru-UA" sz="2800" dirty="0"/>
          </a:p>
        </p:txBody>
      </p:sp>
      <p:sp>
        <p:nvSpPr>
          <p:cNvPr id="3" name="Объект 2">
            <a:extLst>
              <a:ext uri="{FF2B5EF4-FFF2-40B4-BE49-F238E27FC236}">
                <a16:creationId xmlns:a16="http://schemas.microsoft.com/office/drawing/2014/main" id="{ADB53FA4-75C4-4B42-B4E6-513A2BC033DF}"/>
              </a:ext>
            </a:extLst>
          </p:cNvPr>
          <p:cNvSpPr>
            <a:spLocks noGrp="1"/>
          </p:cNvSpPr>
          <p:nvPr>
            <p:ph idx="1"/>
          </p:nvPr>
        </p:nvSpPr>
        <p:spPr>
          <a:xfrm>
            <a:off x="297025" y="802434"/>
            <a:ext cx="11758126" cy="5775648"/>
          </a:xfrm>
          <a:solidFill>
            <a:schemeClr val="bg2">
              <a:lumMod val="75000"/>
            </a:schemeClr>
          </a:solidFill>
        </p:spPr>
        <p:txBody>
          <a:bodyPr>
            <a:normAutofit fontScale="70000" lnSpcReduction="20000"/>
          </a:bodyPr>
          <a:lstStyle/>
          <a:p>
            <a:r>
              <a:rPr lang="uk-UA" dirty="0">
                <a:latin typeface="Times New Roman" panose="02020603050405020304" pitchFamily="18" charset="0"/>
                <a:cs typeface="Times New Roman" panose="02020603050405020304" pitchFamily="18" charset="0"/>
              </a:rPr>
              <a:t>Доцент Маслова А.В. пройшла дистанційний курс "Цифрові інструменти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 для освіти". Базовий рівень. 03-16 жовтня 2022 р., 30 годин (1 кредит ECTS). Установа: ТОВ “АКАДЕМІЯ ЦИФРОВОГО РОЗВИТКУ”. Сертифікат № </a:t>
            </a:r>
            <a:r>
              <a:rPr lang="en-GB" dirty="0" err="1">
                <a:latin typeface="Times New Roman" panose="02020603050405020304" pitchFamily="18" charset="0"/>
                <a:cs typeface="Times New Roman" panose="02020603050405020304" pitchFamily="18" charset="0"/>
              </a:rPr>
              <a:t>GDTfE</a:t>
            </a:r>
            <a:r>
              <a:rPr lang="uk-UA" dirty="0">
                <a:latin typeface="Times New Roman" panose="02020603050405020304" pitchFamily="18" charset="0"/>
                <a:cs typeface="Times New Roman" panose="02020603050405020304" pitchFamily="18" charset="0"/>
              </a:rPr>
              <a:t>-03-Б-03135.</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 Маслова А.В. пройшла дистанційний курс "Цифрові інструменти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 для освіти". Середній рівень. 17-24 жовтня 2022 р., 15 годин (0,5 кредити ECTS). Установа: ТОВ “АКАДЕМІЯ ЦИФРОВОГО РОЗВИТКУ”. Сертифікат № </a:t>
            </a:r>
            <a:r>
              <a:rPr lang="en-GB" dirty="0" err="1">
                <a:latin typeface="Times New Roman" panose="02020603050405020304" pitchFamily="18" charset="0"/>
                <a:cs typeface="Times New Roman" panose="02020603050405020304" pitchFamily="18" charset="0"/>
              </a:rPr>
              <a:t>GDTfE</a:t>
            </a:r>
            <a:r>
              <a:rPr lang="uk-UA" dirty="0">
                <a:latin typeface="Times New Roman" panose="02020603050405020304" pitchFamily="18" charset="0"/>
                <a:cs typeface="Times New Roman" panose="02020603050405020304" pitchFamily="18" charset="0"/>
              </a:rPr>
              <a:t>-03-</a:t>
            </a:r>
            <a:r>
              <a:rPr lang="en-GB" dirty="0">
                <a:latin typeface="Times New Roman" panose="02020603050405020304" pitchFamily="18" charset="0"/>
                <a:cs typeface="Times New Roman" panose="02020603050405020304" pitchFamily="18" charset="0"/>
              </a:rPr>
              <a:t>C</a:t>
            </a:r>
            <a:r>
              <a:rPr lang="uk-UA" dirty="0">
                <a:latin typeface="Times New Roman" panose="02020603050405020304" pitchFamily="18" charset="0"/>
                <a:cs typeface="Times New Roman" panose="02020603050405020304" pitchFamily="18" charset="0"/>
              </a:rPr>
              <a:t>-01518.</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Д-р філософії, </a:t>
            </a:r>
            <a:r>
              <a:rPr lang="uk-UA" dirty="0" err="1">
                <a:latin typeface="Times New Roman" panose="02020603050405020304" pitchFamily="18" charset="0"/>
                <a:cs typeface="Times New Roman" panose="02020603050405020304" pitchFamily="18" charset="0"/>
              </a:rPr>
              <a:t>ст.викладач</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Подпльота</a:t>
            </a:r>
            <a:r>
              <a:rPr lang="uk-UA" dirty="0">
                <a:latin typeface="Times New Roman" panose="02020603050405020304" pitchFamily="18" charset="0"/>
                <a:cs typeface="Times New Roman" panose="02020603050405020304" pitchFamily="18" charset="0"/>
              </a:rPr>
              <a:t> С.В. пройшла інтенсивний курс Зимової школи. Учасник </a:t>
            </a:r>
            <a:r>
              <a:rPr lang="uk-UA" dirty="0" err="1">
                <a:latin typeface="Times New Roman" panose="02020603050405020304" pitchFamily="18" charset="0"/>
                <a:cs typeface="Times New Roman" panose="02020603050405020304" pitchFamily="18" charset="0"/>
              </a:rPr>
              <a:t>Social</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Dimensions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of</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European</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Certificate</a:t>
            </a:r>
            <a:r>
              <a:rPr lang="uk-UA" dirty="0">
                <a:latin typeface="Times New Roman" panose="02020603050405020304" pitchFamily="18" charset="0"/>
                <a:cs typeface="Times New Roman" panose="02020603050405020304" pitchFamily="18" charset="0"/>
              </a:rPr>
              <a:t> № WS2022-000172 (120 годин, 4 CREDITS) – 17-28/01/2022.</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Д-р філософії, </a:t>
            </a:r>
            <a:r>
              <a:rPr lang="uk-UA" dirty="0" err="1">
                <a:latin typeface="Times New Roman" panose="02020603050405020304" pitchFamily="18" charset="0"/>
                <a:cs typeface="Times New Roman" panose="02020603050405020304" pitchFamily="18" charset="0"/>
              </a:rPr>
              <a:t>ст.викладач</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Подпльота</a:t>
            </a:r>
            <a:r>
              <a:rPr lang="uk-UA" dirty="0">
                <a:latin typeface="Times New Roman" panose="02020603050405020304" pitchFamily="18" charset="0"/>
                <a:cs typeface="Times New Roman" panose="02020603050405020304" pitchFamily="18" charset="0"/>
              </a:rPr>
              <a:t> С.В. пройшла дистанційне навчання за програмою «Цифрові інструменти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 для освіти» від МОН і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 Україна, базовий рівень – сертифікат №GDTfE-03-Б-05318 (30 годин); середній рівень – сертифікат №GDTfE-03-C-01227 (15 годин).</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Д-р філософії, </a:t>
            </a:r>
            <a:r>
              <a:rPr lang="uk-UA" dirty="0" err="1">
                <a:latin typeface="Times New Roman" panose="02020603050405020304" pitchFamily="18" charset="0"/>
                <a:cs typeface="Times New Roman" panose="02020603050405020304" pitchFamily="18" charset="0"/>
              </a:rPr>
              <a:t>ст.викладач</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Подпльота</a:t>
            </a:r>
            <a:r>
              <a:rPr lang="uk-UA" dirty="0">
                <a:latin typeface="Times New Roman" panose="02020603050405020304" pitchFamily="18" charset="0"/>
                <a:cs typeface="Times New Roman" panose="02020603050405020304" pitchFamily="18" charset="0"/>
              </a:rPr>
              <a:t> С.В. пройшла навчання, онлайн-курс «Політична освіта публічних службовців в Україні» 28.11.2022 р. (0,2 кредити).</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Д-р філософії, </a:t>
            </a:r>
            <a:r>
              <a:rPr lang="uk-UA" dirty="0" err="1">
                <a:latin typeface="Times New Roman" panose="02020603050405020304" pitchFamily="18" charset="0"/>
                <a:cs typeface="Times New Roman" panose="02020603050405020304" pitchFamily="18" charset="0"/>
              </a:rPr>
              <a:t>ст.викладач</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Подпльота</a:t>
            </a:r>
            <a:r>
              <a:rPr lang="uk-UA" dirty="0">
                <a:latin typeface="Times New Roman" panose="02020603050405020304" pitchFamily="18" charset="0"/>
                <a:cs typeface="Times New Roman" panose="02020603050405020304" pitchFamily="18" charset="0"/>
              </a:rPr>
              <a:t> С.В. пройшла навчання, курс «Бренд науковця» у листопаді 2022 р. (30 годин, 1 кредит).</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Д-р філософії, </a:t>
            </a:r>
            <a:r>
              <a:rPr lang="uk-UA" dirty="0" err="1">
                <a:latin typeface="Times New Roman" panose="02020603050405020304" pitchFamily="18" charset="0"/>
                <a:cs typeface="Times New Roman" panose="02020603050405020304" pitchFamily="18" charset="0"/>
              </a:rPr>
              <a:t>ст.викладач</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Подпльота</a:t>
            </a:r>
            <a:r>
              <a:rPr lang="uk-UA" dirty="0">
                <a:latin typeface="Times New Roman" panose="02020603050405020304" pitchFamily="18" charset="0"/>
                <a:cs typeface="Times New Roman" panose="02020603050405020304" pitchFamily="18" charset="0"/>
              </a:rPr>
              <a:t> С.В. проходить навчання на курсі «Академічна доброчесність в європейському освітньому і науковому просторах: багатовимірна </a:t>
            </a:r>
            <a:r>
              <a:rPr lang="uk-UA" dirty="0" err="1">
                <a:latin typeface="Times New Roman" panose="02020603050405020304" pitchFamily="18" charset="0"/>
                <a:cs typeface="Times New Roman" panose="02020603050405020304" pitchFamily="18" charset="0"/>
              </a:rPr>
              <a:t>імерсивна</a:t>
            </a:r>
            <a:r>
              <a:rPr lang="uk-UA" dirty="0">
                <a:latin typeface="Times New Roman" panose="02020603050405020304" pitchFamily="18" charset="0"/>
                <a:cs typeface="Times New Roman" panose="02020603050405020304" pitchFamily="18" charset="0"/>
              </a:rPr>
              <a:t> модель» 22.11.2022-11.01.2023 (150 годин, 5 кредитів).</a:t>
            </a:r>
          </a:p>
          <a:p>
            <a:r>
              <a:rPr lang="uk-UA" dirty="0">
                <a:latin typeface="Times New Roman" panose="02020603050405020304" pitchFamily="18" charset="0"/>
                <a:cs typeface="Times New Roman" panose="02020603050405020304" pitchFamily="18" charset="0"/>
              </a:rPr>
              <a:t>Асистент Долинна О.М. пройшла сертифікатну програму професійної підготовки на семінарі-тренінгу "Особливості захисту наукових досліджень у спеціалізованих вчених радах в умовах воєнного стану" (17-21 листопада 2022 року, 54 години). Сертифікат № 336-п/к. </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70118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A2ED9-C72E-47A9-8C28-D4727B882A52}"/>
              </a:ext>
            </a:extLst>
          </p:cNvPr>
          <p:cNvSpPr>
            <a:spLocks noGrp="1"/>
          </p:cNvSpPr>
          <p:nvPr>
            <p:ph type="title"/>
          </p:nvPr>
        </p:nvSpPr>
        <p:spPr>
          <a:xfrm>
            <a:off x="245707" y="251926"/>
            <a:ext cx="11700586" cy="1194317"/>
          </a:xfrm>
          <a:solidFill>
            <a:schemeClr val="accent5">
              <a:lumMod val="60000"/>
              <a:lumOff val="40000"/>
            </a:schemeClr>
          </a:solidFill>
        </p:spPr>
        <p:txBody>
          <a:bodyPr>
            <a:normAutofit/>
          </a:bodyPr>
          <a:lstStyle/>
          <a:p>
            <a:pPr algn="ctr">
              <a:lnSpc>
                <a:spcPct val="100000"/>
              </a:lnSpc>
            </a:pP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2020рік</a:t>
            </a:r>
            <a:endParaRPr lang="ru-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14005F6-CD99-42A6-8B4C-1D3DE8415BBB}"/>
              </a:ext>
            </a:extLst>
          </p:cNvPr>
          <p:cNvSpPr>
            <a:spLocks noGrp="1"/>
          </p:cNvSpPr>
          <p:nvPr>
            <p:ph idx="1"/>
          </p:nvPr>
        </p:nvSpPr>
        <p:spPr>
          <a:xfrm>
            <a:off x="177282" y="1614195"/>
            <a:ext cx="11924522" cy="5085185"/>
          </a:xfrm>
          <a:solidFill>
            <a:srgbClr val="92D050"/>
          </a:solidFill>
        </p:spPr>
        <p:txBody>
          <a:bodyPr>
            <a:normAutofit fontScale="92500" lnSpcReduction="10000"/>
          </a:bodyPr>
          <a:lstStyle/>
          <a:p>
            <a:pPr algn="just"/>
            <a:r>
              <a:rPr lang="uk-UA" dirty="0">
                <a:latin typeface="Times New Roman" panose="02020603050405020304" pitchFamily="18" charset="0"/>
                <a:cs typeface="Times New Roman" panose="02020603050405020304" pitchFamily="18" charset="0"/>
              </a:rPr>
              <a:t>9 січня 2020 р. - майстер-клас для вчителів англійської мови загальноосвітніх шкіл м. Мелітополя на тему: </a:t>
            </a:r>
            <a:r>
              <a:rPr lang="uk-UA" b="1" dirty="0">
                <a:latin typeface="Times New Roman" panose="02020603050405020304" pitchFamily="18" charset="0"/>
                <a:cs typeface="Times New Roman" panose="02020603050405020304" pitchFamily="18" charset="0"/>
              </a:rPr>
              <a:t>«Короткометражний фільм у навчанні іноземної мови».</a:t>
            </a:r>
            <a:endParaRPr lang="ru-UA" b="1"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24 квітня 2020 р. - щорічна студентська науково-практична конференція </a:t>
            </a:r>
            <a:r>
              <a:rPr lang="uk-UA" b="1" cap="all"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Актуальні проблеми функціонування мови і літератури та методів їх викладання в сучасному </a:t>
            </a:r>
            <a:r>
              <a:rPr lang="uk-UA" b="1" dirty="0" err="1">
                <a:latin typeface="Times New Roman" panose="02020603050405020304" pitchFamily="18" charset="0"/>
                <a:cs typeface="Times New Roman" panose="02020603050405020304" pitchFamily="18" charset="0"/>
              </a:rPr>
              <a:t>поліетнічному</a:t>
            </a:r>
            <a:r>
              <a:rPr lang="uk-UA" b="1" dirty="0">
                <a:latin typeface="Times New Roman" panose="02020603050405020304" pitchFamily="18" charset="0"/>
                <a:cs typeface="Times New Roman" panose="02020603050405020304" pitchFamily="18" charset="0"/>
              </a:rPr>
              <a:t> суспільстві»</a:t>
            </a:r>
            <a:r>
              <a:rPr lang="uk-UA" dirty="0">
                <a:latin typeface="Times New Roman" panose="02020603050405020304" pitchFamily="18" charset="0"/>
                <a:cs typeface="Times New Roman" panose="02020603050405020304" pitchFamily="18" charset="0"/>
              </a:rPr>
              <a:t> (м. Мелітополь)</a:t>
            </a:r>
          </a:p>
          <a:p>
            <a:pPr algn="just"/>
            <a:r>
              <a:rPr lang="uk-UA" dirty="0">
                <a:latin typeface="Times New Roman" panose="02020603050405020304" pitchFamily="18" charset="0"/>
                <a:cs typeface="Times New Roman" panose="02020603050405020304" pitchFamily="18" charset="0"/>
              </a:rPr>
              <a:t>Збірка наукових праць </a:t>
            </a:r>
            <a:r>
              <a:rPr lang="uk-UA" b="1" dirty="0">
                <a:latin typeface="Times New Roman" panose="02020603050405020304" pitchFamily="18" charset="0"/>
                <a:cs typeface="Times New Roman" panose="02020603050405020304" pitchFamily="18" charset="0"/>
              </a:rPr>
              <a:t>«</a:t>
            </a:r>
            <a:r>
              <a:rPr lang="uk-UA" b="1" dirty="0" err="1">
                <a:latin typeface="Times New Roman" panose="02020603050405020304" pitchFamily="18" charset="0"/>
                <a:cs typeface="Times New Roman" panose="02020603050405020304" pitchFamily="18" charset="0"/>
              </a:rPr>
              <a:t>Студенські</a:t>
            </a:r>
            <a:r>
              <a:rPr lang="uk-UA" b="1" dirty="0">
                <a:latin typeface="Times New Roman" panose="02020603050405020304" pitchFamily="18" charset="0"/>
                <a:cs typeface="Times New Roman" panose="02020603050405020304" pitchFamily="18" charset="0"/>
              </a:rPr>
              <a:t> наукові студії»</a:t>
            </a:r>
            <a:r>
              <a:rPr lang="uk-UA" dirty="0">
                <a:latin typeface="Times New Roman" panose="02020603050405020304" pitchFamily="18" charset="0"/>
                <a:cs typeface="Times New Roman" panose="02020603050405020304" pitchFamily="18" charset="0"/>
              </a:rPr>
              <a:t> (головний редактор – Куликова Л.А.)</a:t>
            </a:r>
          </a:p>
          <a:p>
            <a:pPr algn="just"/>
            <a:r>
              <a:rPr lang="uk-UA" dirty="0">
                <a:latin typeface="Times New Roman" panose="02020603050405020304" pitchFamily="18" charset="0"/>
                <a:cs typeface="Times New Roman" panose="02020603050405020304" pitchFamily="18" charset="0"/>
              </a:rPr>
              <a:t>25–26 вересня 2020 р.  - V Міжнародна науково-практична конференція </a:t>
            </a:r>
            <a:r>
              <a:rPr lang="uk-UA" b="1" dirty="0">
                <a:latin typeface="Times New Roman" panose="02020603050405020304" pitchFamily="18" charset="0"/>
                <a:cs typeface="Times New Roman" panose="02020603050405020304" pitchFamily="18" charset="0"/>
              </a:rPr>
              <a:t>«Актуальні проблеми функціонування мови і літератури в сучасному полікультурному суспільстві»</a:t>
            </a:r>
          </a:p>
          <a:p>
            <a:pPr algn="just"/>
            <a:r>
              <a:rPr lang="uk-UA" dirty="0">
                <a:latin typeface="Times New Roman" panose="02020603050405020304" pitchFamily="18" charset="0"/>
                <a:cs typeface="Times New Roman" panose="02020603050405020304" pitchFamily="18" charset="0"/>
              </a:rPr>
              <a:t>10 грудня 2020 р.</a:t>
            </a:r>
            <a:r>
              <a:rPr lang="uk-UA" b="1"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форум студентів </a:t>
            </a:r>
            <a:r>
              <a:rPr lang="uk-UA" b="1" dirty="0">
                <a:latin typeface="Times New Roman" panose="02020603050405020304" pitchFamily="18" charset="0"/>
                <a:cs typeface="Times New Roman" panose="02020603050405020304" pitchFamily="18" charset="0"/>
              </a:rPr>
              <a:t>«Проблеми розвитку, функціонування та методів викладання мов у полікультурному просторі».</a:t>
            </a:r>
          </a:p>
          <a:p>
            <a:pPr algn="just"/>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67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B029D-4DF8-417D-B31E-7849B656F7F6}"/>
              </a:ext>
            </a:extLst>
          </p:cNvPr>
          <p:cNvSpPr>
            <a:spLocks noGrp="1"/>
          </p:cNvSpPr>
          <p:nvPr>
            <p:ph type="title"/>
          </p:nvPr>
        </p:nvSpPr>
        <p:spPr>
          <a:xfrm>
            <a:off x="251927" y="149291"/>
            <a:ext cx="11793893" cy="923729"/>
          </a:xfrm>
          <a:solidFill>
            <a:schemeClr val="accent1">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2020рік</a:t>
            </a:r>
            <a:endParaRPr lang="ru-UA" sz="2800" dirty="0"/>
          </a:p>
        </p:txBody>
      </p:sp>
      <p:sp>
        <p:nvSpPr>
          <p:cNvPr id="3" name="Объект 2">
            <a:extLst>
              <a:ext uri="{FF2B5EF4-FFF2-40B4-BE49-F238E27FC236}">
                <a16:creationId xmlns:a16="http://schemas.microsoft.com/office/drawing/2014/main" id="{B8776F0C-A85B-4BD4-B097-1C4DC9037250}"/>
              </a:ext>
            </a:extLst>
          </p:cNvPr>
          <p:cNvSpPr>
            <a:spLocks noGrp="1"/>
          </p:cNvSpPr>
          <p:nvPr>
            <p:ph idx="1"/>
          </p:nvPr>
        </p:nvSpPr>
        <p:spPr>
          <a:xfrm>
            <a:off x="251927" y="1212980"/>
            <a:ext cx="11793893" cy="5495729"/>
          </a:xfrm>
          <a:solidFill>
            <a:srgbClr val="92D050"/>
          </a:solidFill>
        </p:spPr>
        <p:txBody>
          <a:bodyPr>
            <a:normAutofit fontScale="25000" lnSpcReduction="20000"/>
          </a:bodyPr>
          <a:lstStyle/>
          <a:p>
            <a:pPr algn="just">
              <a:lnSpc>
                <a:spcPct val="120000"/>
              </a:lnSpc>
              <a:spcBef>
                <a:spcPts val="0"/>
              </a:spcBef>
            </a:pPr>
            <a:r>
              <a:rPr lang="ru-RU" sz="8800" dirty="0" err="1">
                <a:latin typeface="Times New Roman" panose="02020603050405020304" pitchFamily="18" charset="0"/>
                <a:cs typeface="Times New Roman" panose="02020603050405020304" pitchFamily="18" charset="0"/>
              </a:rPr>
              <a:t>Впровадження</a:t>
            </a:r>
            <a:r>
              <a:rPr lang="ru-RU" sz="8800" dirty="0">
                <a:latin typeface="Times New Roman" panose="02020603050405020304" pitchFamily="18" charset="0"/>
                <a:cs typeface="Times New Roman" panose="02020603050405020304" pitchFamily="18" charset="0"/>
              </a:rPr>
              <a:t> </a:t>
            </a:r>
            <a:r>
              <a:rPr lang="uk-UA" sz="8800" dirty="0">
                <a:latin typeface="Times New Roman" panose="02020603050405020304" pitchFamily="18" charset="0"/>
                <a:cs typeface="Times New Roman" panose="02020603050405020304" pitchFamily="18" charset="0"/>
              </a:rPr>
              <a:t>(</a:t>
            </a:r>
            <a:r>
              <a:rPr lang="uk-UA" sz="8800" b="1" dirty="0">
                <a:latin typeface="Times New Roman" panose="02020603050405020304" pitchFamily="18" charset="0"/>
                <a:cs typeface="Times New Roman" panose="02020603050405020304" pitchFamily="18" charset="0"/>
              </a:rPr>
              <a:t>спільний пілотний проект Британської Ради в Україні та Міністерства освіти і науки України</a:t>
            </a:r>
            <a:r>
              <a:rPr lang="uk-UA" sz="8800" dirty="0">
                <a:latin typeface="Times New Roman" panose="02020603050405020304" pitchFamily="18" charset="0"/>
                <a:cs typeface="Times New Roman" panose="02020603050405020304" pitchFamily="18" charset="0"/>
              </a:rPr>
              <a:t>) </a:t>
            </a:r>
            <a:r>
              <a:rPr lang="ru-RU" sz="8800" dirty="0" err="1">
                <a:latin typeface="Times New Roman" panose="02020603050405020304" pitchFamily="18" charset="0"/>
                <a:cs typeface="Times New Roman" panose="02020603050405020304" pitchFamily="18" charset="0"/>
              </a:rPr>
              <a:t>експериментально</a:t>
            </a:r>
            <a:r>
              <a:rPr lang="uk-UA" sz="8800" dirty="0">
                <a:latin typeface="Times New Roman" panose="02020603050405020304" pitchFamily="18" charset="0"/>
                <a:cs typeface="Times New Roman" panose="02020603050405020304" pitchFamily="18" charset="0"/>
              </a:rPr>
              <a:t>го </a:t>
            </a:r>
            <a:r>
              <a:rPr lang="ru-RU" sz="8800" dirty="0" err="1">
                <a:latin typeface="Times New Roman" panose="02020603050405020304" pitchFamily="18" charset="0"/>
                <a:cs typeface="Times New Roman" panose="02020603050405020304" pitchFamily="18" charset="0"/>
              </a:rPr>
              <a:t>програмного</a:t>
            </a:r>
            <a:r>
              <a:rPr lang="ru-RU" sz="8800" dirty="0">
                <a:latin typeface="Times New Roman" panose="02020603050405020304" pitchFamily="18" charset="0"/>
                <a:cs typeface="Times New Roman" panose="02020603050405020304" pitchFamily="18" charset="0"/>
              </a:rPr>
              <a:t> курсу </a:t>
            </a:r>
            <a:r>
              <a:rPr lang="uk-UA" sz="8800" b="1" dirty="0">
                <a:latin typeface="Times New Roman" panose="02020603050405020304" pitchFamily="18" charset="0"/>
                <a:cs typeface="Times New Roman" panose="02020603050405020304" pitchFamily="18" charset="0"/>
              </a:rPr>
              <a:t>«Нова типова програма «Методика</a:t>
            </a:r>
            <a:r>
              <a:rPr lang="ru-RU" sz="8800" b="1" dirty="0">
                <a:latin typeface="Times New Roman" panose="02020603050405020304" pitchFamily="18" charset="0"/>
                <a:cs typeface="Times New Roman" panose="02020603050405020304" pitchFamily="18" charset="0"/>
              </a:rPr>
              <a:t> </a:t>
            </a:r>
            <a:r>
              <a:rPr lang="uk-UA" sz="8800" b="1" dirty="0">
                <a:latin typeface="Times New Roman" panose="02020603050405020304" pitchFamily="18" charset="0"/>
                <a:cs typeface="Times New Roman" panose="02020603050405020304" pitchFamily="18" charset="0"/>
              </a:rPr>
              <a:t>навчання англійської мови»</a:t>
            </a:r>
            <a:r>
              <a:rPr lang="uk-UA" sz="8800" dirty="0">
                <a:latin typeface="Times New Roman" panose="02020603050405020304" pitchFamily="18" charset="0"/>
                <a:cs typeface="Times New Roman" panose="02020603050405020304" pitchFamily="18" charset="0"/>
              </a:rPr>
              <a:t> для майбутніх учителів».</a:t>
            </a:r>
          </a:p>
          <a:p>
            <a:pPr algn="just">
              <a:lnSpc>
                <a:spcPct val="120000"/>
              </a:lnSpc>
              <a:spcBef>
                <a:spcPts val="0"/>
              </a:spcBef>
            </a:pPr>
            <a:r>
              <a:rPr lang="uk-UA" sz="8800" dirty="0">
                <a:latin typeface="Times New Roman" panose="02020603050405020304" pitchFamily="18" charset="0"/>
                <a:cs typeface="Times New Roman" panose="02020603050405020304" pitchFamily="18" charset="0"/>
              </a:rPr>
              <a:t>Підписано </a:t>
            </a:r>
            <a:r>
              <a:rPr lang="uk-UA" sz="8800" b="1" dirty="0">
                <a:latin typeface="Times New Roman" panose="02020603050405020304" pitchFamily="18" charset="0"/>
                <a:cs typeface="Times New Roman" panose="02020603050405020304" pitchFamily="18" charset="0"/>
              </a:rPr>
              <a:t>Меморандум</a:t>
            </a:r>
            <a:r>
              <a:rPr lang="uk-UA" sz="8800" dirty="0">
                <a:latin typeface="Times New Roman" panose="02020603050405020304" pitchFamily="18" charset="0"/>
                <a:cs typeface="Times New Roman" panose="02020603050405020304" pitchFamily="18" charset="0"/>
              </a:rPr>
              <a:t> про співпрацю з </a:t>
            </a:r>
            <a:r>
              <a:rPr lang="uk-UA" sz="8800" b="1" dirty="0" err="1">
                <a:latin typeface="Times New Roman" panose="02020603050405020304" pitchFamily="18" charset="0"/>
                <a:cs typeface="Times New Roman" panose="02020603050405020304" pitchFamily="18" charset="0"/>
              </a:rPr>
              <a:t>Бєльцьким</a:t>
            </a:r>
            <a:r>
              <a:rPr lang="uk-UA" sz="8800" b="1" dirty="0">
                <a:latin typeface="Times New Roman" panose="02020603050405020304" pitchFamily="18" charset="0"/>
                <a:cs typeface="Times New Roman" panose="02020603050405020304" pitchFamily="18" charset="0"/>
              </a:rPr>
              <a:t> державним університетом імені </a:t>
            </a:r>
            <a:r>
              <a:rPr lang="uk-UA" sz="8800" b="1" dirty="0" err="1">
                <a:latin typeface="Times New Roman" panose="02020603050405020304" pitchFamily="18" charset="0"/>
                <a:cs typeface="Times New Roman" panose="02020603050405020304" pitchFamily="18" charset="0"/>
              </a:rPr>
              <a:t>Алєку</a:t>
            </a:r>
            <a:r>
              <a:rPr lang="uk-UA" sz="8800" b="1" dirty="0">
                <a:latin typeface="Times New Roman" panose="02020603050405020304" pitchFamily="18" charset="0"/>
                <a:cs typeface="Times New Roman" panose="02020603050405020304" pitchFamily="18" charset="0"/>
              </a:rPr>
              <a:t> Руссо</a:t>
            </a:r>
            <a:r>
              <a:rPr lang="uk-UA" sz="8800" dirty="0">
                <a:latin typeface="Times New Roman" panose="02020603050405020304" pitchFamily="18" charset="0"/>
                <a:cs typeface="Times New Roman" panose="02020603050405020304" pitchFamily="18" charset="0"/>
              </a:rPr>
              <a:t> (Республіка Молдова). </a:t>
            </a:r>
          </a:p>
          <a:p>
            <a:pPr algn="just">
              <a:lnSpc>
                <a:spcPct val="120000"/>
              </a:lnSpc>
              <a:spcBef>
                <a:spcPts val="0"/>
              </a:spcBef>
            </a:pPr>
            <a:r>
              <a:rPr lang="uk-UA" sz="8800" b="1" dirty="0">
                <a:latin typeface="Times New Roman" panose="02020603050405020304" pitchFamily="18" charset="0"/>
                <a:cs typeface="Times New Roman" panose="02020603050405020304" pitchFamily="18" charset="0"/>
              </a:rPr>
              <a:t>29.11.2020 р. і 20.12.2020 р. - </a:t>
            </a:r>
            <a:r>
              <a:rPr lang="uk-UA" sz="8800" dirty="0">
                <a:latin typeface="Times New Roman" panose="02020603050405020304" pitchFamily="18" charset="0"/>
                <a:cs typeface="Times New Roman" panose="02020603050405020304" pitchFamily="18" charset="0"/>
              </a:rPr>
              <a:t>здобувачі вищої освіти Дар’я Харіна, Надія Соломонова та Олександр </a:t>
            </a:r>
            <a:r>
              <a:rPr lang="uk-UA" sz="8800" dirty="0" err="1">
                <a:latin typeface="Times New Roman" panose="02020603050405020304" pitchFamily="18" charset="0"/>
                <a:cs typeface="Times New Roman" panose="02020603050405020304" pitchFamily="18" charset="0"/>
              </a:rPr>
              <a:t>Бруснік</a:t>
            </a:r>
            <a:r>
              <a:rPr lang="uk-UA" sz="8800" dirty="0">
                <a:latin typeface="Times New Roman" panose="02020603050405020304" pitchFamily="18" charset="0"/>
                <a:cs typeface="Times New Roman" panose="02020603050405020304" pitchFamily="18" charset="0"/>
              </a:rPr>
              <a:t> </a:t>
            </a:r>
            <a:r>
              <a:rPr lang="uk-UA" sz="8800" b="1" dirty="0">
                <a:latin typeface="Times New Roman" panose="02020603050405020304" pitchFamily="18" charset="0"/>
                <a:cs typeface="Times New Roman" panose="02020603050405020304" pitchFamily="18" charset="0"/>
              </a:rPr>
              <a:t>вибороли перші місця на Міжнародному молодіжному чемпіонаті з дебатів</a:t>
            </a:r>
            <a:r>
              <a:rPr lang="uk-UA" sz="8800" dirty="0">
                <a:latin typeface="Times New Roman" panose="02020603050405020304" pitchFamily="18" charset="0"/>
                <a:cs typeface="Times New Roman" panose="02020603050405020304" pitchFamily="18" charset="0"/>
              </a:rPr>
              <a:t>, організованому Вікторією </a:t>
            </a:r>
            <a:r>
              <a:rPr lang="uk-UA" sz="8800" dirty="0" err="1">
                <a:latin typeface="Times New Roman" panose="02020603050405020304" pitchFamily="18" charset="0"/>
                <a:cs typeface="Times New Roman" panose="02020603050405020304" pitchFamily="18" charset="0"/>
              </a:rPr>
              <a:t>Маскалюк</a:t>
            </a:r>
            <a:r>
              <a:rPr lang="uk-UA" sz="8800" dirty="0">
                <a:latin typeface="Times New Roman" panose="02020603050405020304" pitchFamily="18" charset="0"/>
                <a:cs typeface="Times New Roman" panose="02020603050405020304" pitchFamily="18" charset="0"/>
              </a:rPr>
              <a:t> з </a:t>
            </a:r>
            <a:r>
              <a:rPr lang="uk-UA" sz="8800" dirty="0" err="1">
                <a:latin typeface="Times New Roman" panose="02020603050405020304" pitchFamily="18" charset="0"/>
                <a:cs typeface="Times New Roman" panose="02020603050405020304" pitchFamily="18" charset="0"/>
              </a:rPr>
              <a:t>Alecu</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Russo</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State</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University</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of</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Bălți</a:t>
            </a:r>
            <a:r>
              <a:rPr lang="uk-UA" sz="8800" dirty="0">
                <a:latin typeface="Times New Roman" panose="02020603050405020304" pitchFamily="18" charset="0"/>
                <a:cs typeface="Times New Roman" panose="02020603050405020304" pitchFamily="18" charset="0"/>
              </a:rPr>
              <a:t> (Молдова) в рамках </a:t>
            </a:r>
            <a:r>
              <a:rPr lang="uk-UA" sz="8800" dirty="0" err="1">
                <a:latin typeface="Times New Roman" panose="02020603050405020304" pitchFamily="18" charset="0"/>
                <a:cs typeface="Times New Roman" panose="02020603050405020304" pitchFamily="18" charset="0"/>
              </a:rPr>
              <a:t>проєкту</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Debate</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World</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for</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Youth's</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Community</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Change</a:t>
            </a:r>
            <a:r>
              <a:rPr lang="uk-UA" sz="8800" dirty="0">
                <a:latin typeface="Times New Roman" panose="02020603050405020304" pitchFamily="18" charset="0"/>
                <a:cs typeface="Times New Roman" panose="02020603050405020304" pitchFamily="18" charset="0"/>
              </a:rPr>
              <a:t> за підтримки  Посольства США в Республіці Молдова.</a:t>
            </a:r>
            <a:endParaRPr lang="ru-UA" sz="8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uk-UA" sz="8800" dirty="0">
                <a:latin typeface="Times New Roman" panose="02020603050405020304" pitchFamily="18" charset="0"/>
                <a:cs typeface="Times New Roman" panose="02020603050405020304" pitchFamily="18" charset="0"/>
              </a:rPr>
              <a:t> </a:t>
            </a:r>
            <a:r>
              <a:rPr lang="uk-UA" sz="8800" b="1" dirty="0">
                <a:latin typeface="Times New Roman" panose="02020603050405020304" pitchFamily="18" charset="0"/>
                <a:cs typeface="Times New Roman" panose="02020603050405020304" pitchFamily="18" charset="0"/>
              </a:rPr>
              <a:t>2 березня 2020 року </a:t>
            </a:r>
            <a:r>
              <a:rPr lang="uk-UA" sz="8800" dirty="0">
                <a:latin typeface="Times New Roman" panose="02020603050405020304" pitchFamily="18" charset="0"/>
                <a:cs typeface="Times New Roman" panose="02020603050405020304" pitchFamily="18" charset="0"/>
              </a:rPr>
              <a:t>команда викладачів Мелітопольського державного педагогічного університету імені Богдана Хмельницького (доц. Коноваленко Т.В., доц. Гончарова О.А., доц. Павленко О.М. та старший викладач Яковенко А.С.) на чолі з ректором проф. </a:t>
            </a:r>
            <a:r>
              <a:rPr lang="uk-UA" sz="8800" dirty="0" err="1">
                <a:latin typeface="Times New Roman" panose="02020603050405020304" pitchFamily="18" charset="0"/>
                <a:cs typeface="Times New Roman" panose="02020603050405020304" pitchFamily="18" charset="0"/>
              </a:rPr>
              <a:t>Солоненко</a:t>
            </a:r>
            <a:r>
              <a:rPr lang="uk-UA" sz="8800" dirty="0">
                <a:latin typeface="Times New Roman" panose="02020603050405020304" pitchFamily="18" charset="0"/>
                <a:cs typeface="Times New Roman" panose="02020603050405020304" pitchFamily="18" charset="0"/>
              </a:rPr>
              <a:t> А.М. успішно пройшла конкурсний відбір та отримала право участі у першому циклі Програми вдосконалення викладання у вищій освіті України (</a:t>
            </a:r>
            <a:r>
              <a:rPr lang="uk-UA" sz="8800" dirty="0" err="1">
                <a:latin typeface="Times New Roman" panose="02020603050405020304" pitchFamily="18" charset="0"/>
                <a:cs typeface="Times New Roman" panose="02020603050405020304" pitchFamily="18" charset="0"/>
              </a:rPr>
              <a:t>Ukraine</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Higher</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Education</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Teaching</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Excellence</a:t>
            </a:r>
            <a:r>
              <a:rPr lang="uk-UA" sz="8800" dirty="0">
                <a:latin typeface="Times New Roman" panose="02020603050405020304" pitchFamily="18" charset="0"/>
                <a:cs typeface="Times New Roman" panose="02020603050405020304" pitchFamily="18" charset="0"/>
              </a:rPr>
              <a:t> </a:t>
            </a:r>
            <a:r>
              <a:rPr lang="uk-UA" sz="8800" dirty="0" err="1">
                <a:latin typeface="Times New Roman" panose="02020603050405020304" pitchFamily="18" charset="0"/>
                <a:cs typeface="Times New Roman" panose="02020603050405020304" pitchFamily="18" charset="0"/>
              </a:rPr>
              <a:t>Programme</a:t>
            </a:r>
            <a:r>
              <a:rPr lang="uk-UA" sz="8800" dirty="0">
                <a:latin typeface="Times New Roman" panose="02020603050405020304" pitchFamily="18" charset="0"/>
                <a:cs typeface="Times New Roman" panose="02020603050405020304" pitchFamily="18" charset="0"/>
              </a:rPr>
              <a:t>).</a:t>
            </a:r>
          </a:p>
          <a:p>
            <a:pPr algn="just"/>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98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2D8A38-59A9-4E66-A513-850C91F4CBE8}"/>
              </a:ext>
            </a:extLst>
          </p:cNvPr>
          <p:cNvSpPr>
            <a:spLocks noGrp="1"/>
          </p:cNvSpPr>
          <p:nvPr>
            <p:ph type="title"/>
          </p:nvPr>
        </p:nvSpPr>
        <p:spPr>
          <a:xfrm>
            <a:off x="186613" y="1"/>
            <a:ext cx="11728580" cy="1035698"/>
          </a:xfrm>
          <a:solidFill>
            <a:schemeClr val="accent1">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2020рік</a:t>
            </a:r>
            <a:endParaRPr lang="ru-UA" sz="2800" dirty="0"/>
          </a:p>
        </p:txBody>
      </p:sp>
      <p:sp>
        <p:nvSpPr>
          <p:cNvPr id="3" name="Объект 2">
            <a:extLst>
              <a:ext uri="{FF2B5EF4-FFF2-40B4-BE49-F238E27FC236}">
                <a16:creationId xmlns:a16="http://schemas.microsoft.com/office/drawing/2014/main" id="{03FA7EBD-4A15-4FBF-A565-5A83AD9736C8}"/>
              </a:ext>
            </a:extLst>
          </p:cNvPr>
          <p:cNvSpPr>
            <a:spLocks noGrp="1"/>
          </p:cNvSpPr>
          <p:nvPr>
            <p:ph idx="1"/>
          </p:nvPr>
        </p:nvSpPr>
        <p:spPr>
          <a:xfrm>
            <a:off x="186613" y="1212980"/>
            <a:ext cx="11728580" cy="5486399"/>
          </a:xfrm>
          <a:solidFill>
            <a:srgbClr val="92D050"/>
          </a:solidFill>
        </p:spPr>
        <p:txBody>
          <a:bodyPr>
            <a:normAutofit fontScale="92500" lnSpcReduction="20000"/>
          </a:bodyPr>
          <a:lstStyle/>
          <a:p>
            <a:pPr algn="just"/>
            <a:r>
              <a:rPr lang="uk-UA" dirty="0">
                <a:latin typeface="Times New Roman" panose="02020603050405020304" pitchFamily="18" charset="0"/>
                <a:cs typeface="Times New Roman" panose="02020603050405020304" pitchFamily="18" charset="0"/>
              </a:rPr>
              <a:t>Публікації викладачів кафедри внесені в науковий електронний </a:t>
            </a:r>
            <a:r>
              <a:rPr lang="uk-UA" dirty="0" err="1">
                <a:latin typeface="Times New Roman" panose="02020603050405020304" pitchFamily="18" charset="0"/>
                <a:cs typeface="Times New Roman" panose="02020603050405020304" pitchFamily="18" charset="0"/>
              </a:rPr>
              <a:t>репозитарій</a:t>
            </a:r>
            <a:r>
              <a:rPr lang="uk-UA" dirty="0">
                <a:latin typeface="Times New Roman" panose="02020603050405020304" pitchFamily="18" charset="0"/>
                <a:cs typeface="Times New Roman" panose="02020603050405020304" pitchFamily="18" charset="0"/>
              </a:rPr>
              <a:t> МДПУ імені Богдана Хмельницького – </a:t>
            </a:r>
            <a:r>
              <a:rPr lang="uk-UA" dirty="0" err="1">
                <a:latin typeface="Times New Roman" panose="02020603050405020304" pitchFamily="18" charset="0"/>
                <a:cs typeface="Times New Roman" panose="02020603050405020304" pitchFamily="18" charset="0"/>
              </a:rPr>
              <a:t>EPrints</a:t>
            </a:r>
            <a:r>
              <a:rPr lang="uk-UA" dirty="0">
                <a:latin typeface="Times New Roman" panose="02020603050405020304" pitchFamily="18" charset="0"/>
                <a:cs typeface="Times New Roman" panose="02020603050405020304" pitchFamily="18" charset="0"/>
              </a:rPr>
              <a:t>.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Викладачі кафедри зареєстровані в таких </a:t>
            </a:r>
            <a:r>
              <a:rPr lang="uk-UA" dirty="0" err="1">
                <a:latin typeface="Times New Roman" panose="02020603050405020304" pitchFamily="18" charset="0"/>
                <a:cs typeface="Times New Roman" panose="02020603050405020304" pitchFamily="18" charset="0"/>
              </a:rPr>
              <a:t>наукометричних</a:t>
            </a:r>
            <a:r>
              <a:rPr lang="uk-UA" dirty="0">
                <a:latin typeface="Times New Roman" panose="02020603050405020304" pitchFamily="18" charset="0"/>
                <a:cs typeface="Times New Roman" panose="02020603050405020304" pitchFamily="18" charset="0"/>
              </a:rPr>
              <a:t> базах даних, як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Scholar</a:t>
            </a:r>
            <a:r>
              <a:rPr lang="uk-UA" dirty="0">
                <a:latin typeface="Times New Roman" panose="02020603050405020304" pitchFamily="18" charset="0"/>
                <a:cs typeface="Times New Roman" panose="02020603050405020304" pitchFamily="18" charset="0"/>
              </a:rPr>
              <a:t>, ORCID, </a:t>
            </a:r>
            <a:r>
              <a:rPr lang="uk-UA" dirty="0" err="1">
                <a:latin typeface="Times New Roman" panose="02020603050405020304" pitchFamily="18" charset="0"/>
                <a:cs typeface="Times New Roman" panose="02020603050405020304" pitchFamily="18" charset="0"/>
              </a:rPr>
              <a:t>ResearcherID</a:t>
            </a:r>
            <a:r>
              <a:rPr lang="uk-UA" dirty="0">
                <a:latin typeface="Times New Roman" panose="02020603050405020304" pitchFamily="18" charset="0"/>
                <a:cs typeface="Times New Roman" panose="02020603050405020304" pitchFamily="18" charset="0"/>
              </a:rPr>
              <a:t> та </a:t>
            </a:r>
            <a:r>
              <a:rPr lang="en-US" dirty="0">
                <a:latin typeface="Times New Roman" panose="02020603050405020304" pitchFamily="18" charset="0"/>
                <a:cs typeface="Times New Roman" panose="02020603050405020304" pitchFamily="18" charset="0"/>
              </a:rPr>
              <a:t>R</a:t>
            </a:r>
            <a:r>
              <a:rPr lang="uk-UA" dirty="0" err="1">
                <a:latin typeface="Times New Roman" panose="02020603050405020304" pitchFamily="18" charset="0"/>
                <a:cs typeface="Times New Roman" panose="02020603050405020304" pitchFamily="18" charset="0"/>
              </a:rPr>
              <a:t>esearch</a:t>
            </a:r>
            <a:r>
              <a:rPr lang="en-US" dirty="0">
                <a:latin typeface="Times New Roman" panose="02020603050405020304" pitchFamily="18" charset="0"/>
                <a:cs typeface="Times New Roman" panose="02020603050405020304" pitchFamily="18" charset="0"/>
              </a:rPr>
              <a:t>G</a:t>
            </a:r>
            <a:r>
              <a:rPr lang="uk-UA" dirty="0" err="1">
                <a:latin typeface="Times New Roman" panose="02020603050405020304" pitchFamily="18" charset="0"/>
                <a:cs typeface="Times New Roman" panose="02020603050405020304" pitchFamily="18" charset="0"/>
              </a:rPr>
              <a:t>ate</a:t>
            </a:r>
            <a:r>
              <a:rPr lang="uk-UA" dirty="0">
                <a:latin typeface="Times New Roman" panose="02020603050405020304" pitchFamily="18" charset="0"/>
                <a:cs typeface="Times New Roman" panose="02020603050405020304" pitchFamily="18" charset="0"/>
              </a:rPr>
              <a:t>.</a:t>
            </a:r>
          </a:p>
          <a:p>
            <a:pPr algn="just"/>
            <a:r>
              <a:rPr lang="uk-UA" dirty="0">
                <a:latin typeface="Times New Roman" panose="02020603050405020304" pitchFamily="18" charset="0"/>
                <a:cs typeface="Times New Roman" panose="02020603050405020304" pitchFamily="18" charset="0"/>
              </a:rPr>
              <a:t>Викладачами кафедри опубліковано </a:t>
            </a:r>
            <a:r>
              <a:rPr lang="ru-RU" b="1" dirty="0">
                <a:latin typeface="Times New Roman" panose="02020603050405020304" pitchFamily="18" charset="0"/>
                <a:cs typeface="Times New Roman" panose="02020603050405020304" pitchFamily="18" charset="0"/>
              </a:rPr>
              <a:t>50 </a:t>
            </a:r>
            <a:r>
              <a:rPr lang="uk-UA" dirty="0">
                <a:latin typeface="Times New Roman" panose="02020603050405020304" pitchFamily="18" charset="0"/>
                <a:cs typeface="Times New Roman" panose="02020603050405020304" pitchFamily="18" charset="0"/>
              </a:rPr>
              <a:t>статей і тез, зокрема: </a:t>
            </a:r>
            <a:r>
              <a:rPr lang="ru-RU" b="1" dirty="0">
                <a:latin typeface="Times New Roman" panose="02020603050405020304" pitchFamily="18" charset="0"/>
                <a:cs typeface="Times New Roman" panose="02020603050405020304" pitchFamily="18" charset="0"/>
              </a:rPr>
              <a:t>18</a:t>
            </a:r>
            <a:r>
              <a:rPr lang="uk-UA" dirty="0">
                <a:latin typeface="Times New Roman" panose="02020603050405020304" pitchFamily="18" charset="0"/>
                <a:cs typeface="Times New Roman" panose="02020603050405020304" pitchFamily="18" charset="0"/>
              </a:rPr>
              <a:t> публікацій у </a:t>
            </a:r>
            <a:r>
              <a:rPr lang="ru-RU" dirty="0" err="1">
                <a:latin typeface="Times New Roman" panose="02020603050405020304" pitchFamily="18" charset="0"/>
                <a:cs typeface="Times New Roman" panose="02020603050405020304" pitchFamily="18" charset="0"/>
              </a:rPr>
              <a:t>фахових</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виданнях</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11</a:t>
            </a:r>
            <a:r>
              <a:rPr lang="ru-RU" dirty="0">
                <a:latin typeface="Times New Roman" panose="02020603050405020304" pitchFamily="18" charset="0"/>
                <a:cs typeface="Times New Roman" panose="02020603050405020304" pitchFamily="18" charset="0"/>
              </a:rPr>
              <a:t> – у </a:t>
            </a:r>
            <a:r>
              <a:rPr lang="uk-UA" dirty="0">
                <a:latin typeface="Times New Roman" panose="02020603050405020304" pitchFamily="18" charset="0"/>
                <a:cs typeface="Times New Roman" panose="02020603050405020304" pitchFamily="18" charset="0"/>
              </a:rPr>
              <a:t>міжнародних виданнях, </a:t>
            </a:r>
            <a:r>
              <a:rPr lang="ru-RU" b="1" dirty="0">
                <a:latin typeface="Times New Roman" panose="02020603050405020304" pitchFamily="18" charset="0"/>
                <a:cs typeface="Times New Roman" panose="02020603050405020304" pitchFamily="18" charset="0"/>
              </a:rPr>
              <a:t>21</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інших публікацій, </a:t>
            </a:r>
            <a:r>
              <a:rPr lang="uk-UA" b="1" dirty="0">
                <a:latin typeface="Times New Roman" panose="02020603050405020304" pitchFamily="18" charset="0"/>
                <a:cs typeface="Times New Roman" panose="02020603050405020304" pitchFamily="18" charset="0"/>
              </a:rPr>
              <a:t>16</a:t>
            </a:r>
            <a:r>
              <a:rPr lang="uk-UA" dirty="0">
                <a:latin typeface="Times New Roman" panose="02020603050405020304" pitchFamily="18" charset="0"/>
                <a:cs typeface="Times New Roman" panose="02020603050405020304" pitchFamily="18" charset="0"/>
              </a:rPr>
              <a:t> – розділів колективної монографії та </a:t>
            </a:r>
            <a:r>
              <a:rPr lang="uk-UA" b="1" dirty="0">
                <a:latin typeface="Times New Roman" panose="02020603050405020304" pitchFamily="18" charset="0"/>
                <a:cs typeface="Times New Roman" panose="02020603050405020304" pitchFamily="18" charset="0"/>
              </a:rPr>
              <a:t>2</a:t>
            </a:r>
            <a:r>
              <a:rPr lang="uk-UA" dirty="0">
                <a:latin typeface="Times New Roman" panose="02020603050405020304" pitchFamily="18" charset="0"/>
                <a:cs typeface="Times New Roman" panose="02020603050405020304" pitchFamily="18" charset="0"/>
              </a:rPr>
              <a:t> статті підготовлено до друку.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З </a:t>
            </a:r>
            <a:r>
              <a:rPr lang="uk-UA" b="1" dirty="0">
                <a:latin typeface="Times New Roman" panose="02020603050405020304" pitchFamily="18" charset="0"/>
                <a:cs typeface="Times New Roman" panose="02020603050405020304" pitchFamily="18" charset="0"/>
              </a:rPr>
              <a:t>березня 2020 </a:t>
            </a:r>
            <a:r>
              <a:rPr lang="uk-UA" dirty="0">
                <a:latin typeface="Times New Roman" panose="02020603050405020304" pitchFamily="18" charset="0"/>
                <a:cs typeface="Times New Roman" panose="02020603050405020304" pitchFamily="18" charset="0"/>
              </a:rPr>
              <a:t>р. доцент </a:t>
            </a:r>
            <a:r>
              <a:rPr lang="uk-UA" b="1" dirty="0">
                <a:latin typeface="Times New Roman" panose="02020603050405020304" pitchFamily="18" charset="0"/>
                <a:cs typeface="Times New Roman" panose="02020603050405020304" pitchFamily="18" charset="0"/>
              </a:rPr>
              <a:t>Коноваленко Т.В.</a:t>
            </a:r>
            <a:r>
              <a:rPr lang="uk-UA" dirty="0">
                <a:latin typeface="Times New Roman" panose="02020603050405020304" pitchFamily="18" charset="0"/>
                <a:cs typeface="Times New Roman" panose="02020603050405020304" pitchFamily="18" charset="0"/>
              </a:rPr>
              <a:t> бере участь у спільному </a:t>
            </a:r>
            <a:r>
              <a:rPr lang="uk-UA" b="1" dirty="0">
                <a:latin typeface="Times New Roman" panose="02020603050405020304" pitchFamily="18" charset="0"/>
                <a:cs typeface="Times New Roman" panose="02020603050405020304" pitchFamily="18" charset="0"/>
              </a:rPr>
              <a:t>міжнародному </a:t>
            </a:r>
            <a:r>
              <a:rPr lang="uk-UA" b="1" dirty="0" err="1">
                <a:latin typeface="Times New Roman" panose="02020603050405020304" pitchFamily="18" charset="0"/>
                <a:cs typeface="Times New Roman" panose="02020603050405020304" pitchFamily="18" charset="0"/>
              </a:rPr>
              <a:t>проєкті</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Teaching</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Excellence</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Programme</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який  реалізується Британською Радою в Україні у партнерстві з Інститутом вищої освіти НАПН України, </a:t>
            </a:r>
            <a:r>
              <a:rPr lang="uk-UA" dirty="0" err="1">
                <a:latin typeface="Times New Roman" panose="02020603050405020304" pitchFamily="18" charset="0"/>
                <a:cs typeface="Times New Roman" panose="02020603050405020304" pitchFamily="18" charset="0"/>
              </a:rPr>
              <a:t>Advance</a:t>
            </a:r>
            <a:r>
              <a:rPr lang="uk-UA" dirty="0">
                <a:latin typeface="Times New Roman" panose="02020603050405020304" pitchFamily="18" charset="0"/>
                <a:cs typeface="Times New Roman" panose="02020603050405020304" pitchFamily="18" charset="0"/>
              </a:rPr>
              <a:t> HE (Велика Британія) та за підтримки Міністерства освіти і науки України і Національного агентства із забезпечення якості вищої освіти (автор ідеї і заявки)</a:t>
            </a:r>
          </a:p>
          <a:p>
            <a:pPr algn="just"/>
            <a:r>
              <a:rPr lang="uk-UA" b="1" dirty="0">
                <a:latin typeface="Times New Roman" panose="02020603050405020304" pitchFamily="18" charset="0"/>
                <a:cs typeface="Times New Roman" panose="02020603050405020304" pitchFamily="18" charset="0"/>
              </a:rPr>
              <a:t>Коноваленко Т.В. спільно з </a:t>
            </a:r>
            <a:r>
              <a:rPr lang="uk-UA" b="1" dirty="0" err="1">
                <a:latin typeface="Times New Roman" panose="02020603050405020304" pitchFamily="18" charset="0"/>
                <a:cs typeface="Times New Roman" panose="02020603050405020304" pitchFamily="18" charset="0"/>
              </a:rPr>
              <a:t>Надольською</a:t>
            </a:r>
            <a:r>
              <a:rPr lang="uk-UA" b="1" dirty="0">
                <a:latin typeface="Times New Roman" panose="02020603050405020304" pitchFamily="18" charset="0"/>
                <a:cs typeface="Times New Roman" panose="02020603050405020304" pitchFamily="18" charset="0"/>
              </a:rPr>
              <a:t> Ю.А. та Коваль О.В. </a:t>
            </a:r>
            <a:r>
              <a:rPr lang="uk-UA" dirty="0">
                <a:latin typeface="Times New Roman" panose="02020603050405020304" pitchFamily="18" charset="0"/>
                <a:cs typeface="Times New Roman" panose="02020603050405020304" pitchFamily="18" charset="0"/>
              </a:rPr>
              <a:t>розроблено </a:t>
            </a:r>
            <a:r>
              <a:rPr lang="ru-RU" dirty="0" err="1">
                <a:latin typeface="Times New Roman" panose="02020603050405020304" pitchFamily="18" charset="0"/>
                <a:cs typeface="Times New Roman" panose="02020603050405020304" pitchFamily="18" charset="0"/>
              </a:rPr>
              <a:t>навчальн</a:t>
            </a:r>
            <a:r>
              <a:rPr lang="uk-UA" dirty="0">
                <a:latin typeface="Times New Roman" panose="02020603050405020304" pitchFamily="18" charset="0"/>
                <a:cs typeface="Times New Roman" panose="02020603050405020304" pitchFamily="18" charset="0"/>
              </a:rPr>
              <a:t>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дисциплін</a:t>
            </a:r>
            <a:r>
              <a:rPr lang="uk-UA" dirty="0">
                <a:latin typeface="Times New Roman" panose="02020603050405020304" pitchFamily="18" charset="0"/>
                <a:cs typeface="Times New Roman" panose="02020603050405020304" pitchFamily="18" charset="0"/>
              </a:rPr>
              <a:t>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вибірков</a:t>
            </a:r>
            <a:r>
              <a:rPr lang="uk-UA" dirty="0">
                <a:latin typeface="Times New Roman" panose="02020603050405020304" pitchFamily="18" charset="0"/>
                <a:cs typeface="Times New Roman" panose="02020603050405020304" pitchFamily="18" charset="0"/>
              </a:rPr>
              <a:t>у</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Інтеграція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інфомедійної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грамотності</a:t>
            </a:r>
            <a:r>
              <a:rPr lang="ru-RU" b="1" dirty="0">
                <a:latin typeface="Times New Roman" panose="02020603050405020304" pitchFamily="18" charset="0"/>
                <a:cs typeface="Times New Roman" panose="02020603050405020304" pitchFamily="18" charset="0"/>
              </a:rPr>
              <a:t> у </a:t>
            </a:r>
            <a:r>
              <a:rPr lang="ru-RU" b="1" dirty="0" err="1">
                <a:latin typeface="Times New Roman" panose="02020603050405020304" pitchFamily="18" charset="0"/>
                <a:cs typeface="Times New Roman" panose="02020603050405020304" pitchFamily="18" charset="0"/>
              </a:rPr>
              <a:t>професійну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діяльність</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яка </a:t>
            </a:r>
            <a:r>
              <a:rPr lang="ru-RU" dirty="0" err="1">
                <a:latin typeface="Times New Roman" panose="02020603050405020304" pitchFamily="18" charset="0"/>
                <a:cs typeface="Times New Roman" panose="02020603050405020304" pitchFamily="18" charset="0"/>
              </a:rPr>
              <a:t>успішно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пройшла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сертифікацію</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Академії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преси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упроваджена</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освітній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з 2020-2021 </a:t>
            </a:r>
            <a:r>
              <a:rPr lang="ru-RU" dirty="0" err="1">
                <a:latin typeface="Times New Roman" panose="02020603050405020304" pitchFamily="18" charset="0"/>
                <a:cs typeface="Times New Roman" panose="02020603050405020304" pitchFamily="18" charset="0"/>
              </a:rPr>
              <a:t>н.р</a:t>
            </a:r>
            <a:r>
              <a:rPr lang="ru-RU" dirty="0">
                <a:latin typeface="Times New Roman" panose="02020603050405020304" pitchFamily="18" charset="0"/>
                <a:cs typeface="Times New Roman" panose="02020603050405020304" pitchFamily="18" charset="0"/>
              </a:rPr>
              <a:t>. </a:t>
            </a:r>
            <a:endParaRPr lang="ru-UA"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pPr algn="just"/>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981851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1C8741-17E6-4F5B-AE14-790356FCAD2A}"/>
              </a:ext>
            </a:extLst>
          </p:cNvPr>
          <p:cNvSpPr>
            <a:spLocks noGrp="1"/>
          </p:cNvSpPr>
          <p:nvPr>
            <p:ph type="title"/>
          </p:nvPr>
        </p:nvSpPr>
        <p:spPr>
          <a:xfrm>
            <a:off x="307909" y="121298"/>
            <a:ext cx="11719250" cy="942392"/>
          </a:xfrm>
          <a:solidFill>
            <a:schemeClr val="accent1">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2020рік</a:t>
            </a:r>
            <a:endParaRPr lang="ru-UA" sz="2800" dirty="0"/>
          </a:p>
        </p:txBody>
      </p:sp>
      <p:sp>
        <p:nvSpPr>
          <p:cNvPr id="3" name="Объект 2">
            <a:extLst>
              <a:ext uri="{FF2B5EF4-FFF2-40B4-BE49-F238E27FC236}">
                <a16:creationId xmlns:a16="http://schemas.microsoft.com/office/drawing/2014/main" id="{DEC6A1B4-7BCD-4259-BEAB-DF2AE5337FCB}"/>
              </a:ext>
            </a:extLst>
          </p:cNvPr>
          <p:cNvSpPr>
            <a:spLocks noGrp="1"/>
          </p:cNvSpPr>
          <p:nvPr>
            <p:ph idx="1"/>
          </p:nvPr>
        </p:nvSpPr>
        <p:spPr>
          <a:xfrm>
            <a:off x="307909" y="1138334"/>
            <a:ext cx="11719250" cy="5486401"/>
          </a:xfrm>
          <a:solidFill>
            <a:srgbClr val="92D050"/>
          </a:solidFill>
        </p:spPr>
        <p:txBody>
          <a:bodyPr>
            <a:normAutofit lnSpcReduction="10000"/>
          </a:bodyPr>
          <a:lstStyle/>
          <a:p>
            <a:pPr algn="just"/>
            <a:r>
              <a:rPr lang="uk-UA" dirty="0">
                <a:latin typeface="Times New Roman" panose="02020603050405020304" pitchFamily="18" charset="0"/>
                <a:cs typeface="Times New Roman" panose="02020603050405020304" pitchFamily="18" charset="0"/>
              </a:rPr>
              <a:t>Викладачі кафедри (</a:t>
            </a:r>
            <a:r>
              <a:rPr lang="uk-UA" b="1" dirty="0" err="1">
                <a:latin typeface="Times New Roman" panose="02020603050405020304" pitchFamily="18" charset="0"/>
                <a:cs typeface="Times New Roman" panose="02020603050405020304" pitchFamily="18" charset="0"/>
              </a:rPr>
              <a:t>Гостіщева</a:t>
            </a:r>
            <a:r>
              <a:rPr lang="uk-UA" b="1" dirty="0">
                <a:latin typeface="Times New Roman" panose="02020603050405020304" pitchFamily="18" charset="0"/>
                <a:cs typeface="Times New Roman" panose="02020603050405020304" pitchFamily="18" charset="0"/>
              </a:rPr>
              <a:t> Н.О., Харченко Т.І., Матюха Г.В., </a:t>
            </a:r>
            <a:r>
              <a:rPr lang="uk-UA" b="1" dirty="0" err="1">
                <a:latin typeface="Times New Roman" panose="02020603050405020304" pitchFamily="18" charset="0"/>
                <a:cs typeface="Times New Roman" panose="02020603050405020304" pitchFamily="18" charset="0"/>
              </a:rPr>
              <a:t>Баранцова</a:t>
            </a:r>
            <a:r>
              <a:rPr lang="uk-UA" b="1" dirty="0">
                <a:latin typeface="Times New Roman" panose="02020603050405020304" pitchFamily="18" charset="0"/>
                <a:cs typeface="Times New Roman" panose="02020603050405020304" pitchFamily="18" charset="0"/>
              </a:rPr>
              <a:t> І.О., Коноваленко Т.В., </a:t>
            </a:r>
            <a:r>
              <a:rPr lang="uk-UA" b="1" dirty="0" err="1">
                <a:latin typeface="Times New Roman" panose="02020603050405020304" pitchFamily="18" charset="0"/>
                <a:cs typeface="Times New Roman" panose="02020603050405020304" pitchFamily="18" charset="0"/>
              </a:rPr>
              <a:t>Надольська</a:t>
            </a:r>
            <a:r>
              <a:rPr lang="uk-UA" b="1" dirty="0">
                <a:latin typeface="Times New Roman" panose="02020603050405020304" pitchFamily="18" charset="0"/>
                <a:cs typeface="Times New Roman" panose="02020603050405020304" pitchFamily="18" charset="0"/>
              </a:rPr>
              <a:t> Ю.А., </a:t>
            </a:r>
            <a:r>
              <a:rPr lang="uk-UA" b="1" dirty="0" err="1">
                <a:latin typeface="Times New Roman" panose="02020603050405020304" pitchFamily="18" charset="0"/>
                <a:cs typeface="Times New Roman" panose="02020603050405020304" pitchFamily="18" charset="0"/>
              </a:rPr>
              <a:t>Єпіфанцева</a:t>
            </a:r>
            <a:r>
              <a:rPr lang="uk-UA" b="1" dirty="0">
                <a:latin typeface="Times New Roman" panose="02020603050405020304" pitchFamily="18" charset="0"/>
                <a:cs typeface="Times New Roman" panose="02020603050405020304" pitchFamily="18" charset="0"/>
              </a:rPr>
              <a:t> Л.А.) </a:t>
            </a:r>
            <a:r>
              <a:rPr lang="uk-UA" dirty="0">
                <a:latin typeface="Times New Roman" panose="02020603050405020304" pitchFamily="18" charset="0"/>
                <a:cs typeface="Times New Roman" panose="02020603050405020304" pitchFamily="18" charset="0"/>
              </a:rPr>
              <a:t>є учасниками міжнародної професійної організації викладачів англійської мови як іноземної </a:t>
            </a:r>
            <a:r>
              <a:rPr lang="uk-UA" b="1" dirty="0">
                <a:latin typeface="Times New Roman" panose="02020603050405020304" pitchFamily="18" charset="0"/>
                <a:cs typeface="Times New Roman" panose="02020603050405020304" pitchFamily="18" charset="0"/>
              </a:rPr>
              <a:t>TESOL</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of</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English</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Speakers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of</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Other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Languages</a:t>
            </a:r>
            <a:r>
              <a:rPr lang="uk-UA" dirty="0">
                <a:latin typeface="Times New Roman" panose="02020603050405020304" pitchFamily="18" charset="0"/>
                <a:cs typeface="Times New Roman" panose="02020603050405020304" pitchFamily="18" charset="0"/>
              </a:rPr>
              <a:t>), 2020 р. (Свідоцтво № 38, Свідоцтво № 41 та Свідоцтво № 42 від 14 травня 2020 р.).</a:t>
            </a:r>
            <a:endParaRPr lang="ru-UA" dirty="0">
              <a:latin typeface="Times New Roman" panose="02020603050405020304" pitchFamily="18" charset="0"/>
              <a:cs typeface="Times New Roman" panose="02020603050405020304" pitchFamily="18" charset="0"/>
            </a:endParaRPr>
          </a:p>
          <a:p>
            <a:r>
              <a:rPr lang="uk-UA" b="1" dirty="0"/>
              <a:t> </a:t>
            </a:r>
            <a:r>
              <a:rPr lang="uk-UA" dirty="0">
                <a:latin typeface="Times New Roman" panose="02020603050405020304" pitchFamily="18" charset="0"/>
                <a:cs typeface="Times New Roman" panose="02020603050405020304" pitchFamily="18" charset="0"/>
              </a:rPr>
              <a:t>Доцент </a:t>
            </a:r>
            <a:r>
              <a:rPr lang="uk-UA" b="1" dirty="0">
                <a:latin typeface="Times New Roman" panose="02020603050405020304" pitchFamily="18" charset="0"/>
                <a:cs typeface="Times New Roman" panose="02020603050405020304" pitchFamily="18" charset="0"/>
              </a:rPr>
              <a:t>Коноваленко Т.В. </a:t>
            </a:r>
            <a:r>
              <a:rPr lang="uk-UA" dirty="0">
                <a:latin typeface="Times New Roman" panose="02020603050405020304" pitchFamily="18" charset="0"/>
                <a:cs typeface="Times New Roman" panose="02020603050405020304" pitchFamily="18" charset="0"/>
              </a:rPr>
              <a:t>та доцент </a:t>
            </a:r>
            <a:r>
              <a:rPr lang="uk-UA" b="1" dirty="0" err="1">
                <a:latin typeface="Times New Roman" panose="02020603050405020304" pitchFamily="18" charset="0"/>
                <a:cs typeface="Times New Roman" panose="02020603050405020304" pitchFamily="18" charset="0"/>
              </a:rPr>
              <a:t>Надольська</a:t>
            </a:r>
            <a:r>
              <a:rPr lang="uk-UA" b="1" dirty="0">
                <a:latin typeface="Times New Roman" panose="02020603050405020304" pitchFamily="18" charset="0"/>
                <a:cs typeface="Times New Roman" panose="02020603050405020304" pitchFamily="18" charset="0"/>
              </a:rPr>
              <a:t> Ю.А. </a:t>
            </a:r>
            <a:r>
              <a:rPr lang="uk-UA" dirty="0">
                <a:latin typeface="Times New Roman" panose="02020603050405020304" pitchFamily="18" charset="0"/>
                <a:cs typeface="Times New Roman" panose="02020603050405020304" pitchFamily="18" charset="0"/>
              </a:rPr>
              <a:t>брали участь у Зимовій школі ЗВО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«Вивчай та розрізняй: </a:t>
            </a:r>
            <a:r>
              <a:rPr lang="uk-UA" b="1" dirty="0" err="1">
                <a:latin typeface="Times New Roman" panose="02020603050405020304" pitchFamily="18" charset="0"/>
                <a:cs typeface="Times New Roman" panose="02020603050405020304" pitchFamily="18" charset="0"/>
              </a:rPr>
              <a:t>інфо</a:t>
            </a:r>
            <a:r>
              <a:rPr lang="uk-UA" b="1" dirty="0">
                <a:latin typeface="Times New Roman" panose="02020603050405020304" pitchFamily="18" charset="0"/>
                <a:cs typeface="Times New Roman" panose="02020603050405020304" pitchFamily="18" charset="0"/>
              </a:rPr>
              <a:t>-медійна грамотність»</a:t>
            </a:r>
            <a:r>
              <a:rPr lang="uk-UA" dirty="0">
                <a:latin typeface="Times New Roman" panose="02020603050405020304" pitchFamily="18" charset="0"/>
                <a:cs typeface="Times New Roman" panose="02020603050405020304" pitchFamily="18" charset="0"/>
              </a:rPr>
              <a:t> Ради міжнародних наукових досліджень та обмінів за підтримки Посольства Сполучених Штатів Америки та Посольства Великої Британії в Україні, в партнерстві з Міністерством освіти і науки України та Академією української преси (27.01.2020 – 31.01.2020).</a:t>
            </a:r>
          </a:p>
          <a:p>
            <a:r>
              <a:rPr lang="uk-UA" dirty="0">
                <a:latin typeface="Times New Roman" panose="02020603050405020304" pitchFamily="18" charset="0"/>
                <a:cs typeface="Times New Roman" panose="02020603050405020304" pitchFamily="18" charset="0"/>
              </a:rPr>
              <a:t>Отримано </a:t>
            </a:r>
            <a:r>
              <a:rPr lang="uk-UA" b="1" dirty="0">
                <a:latin typeface="Times New Roman" panose="02020603050405020304" pitchFamily="18" charset="0"/>
                <a:cs typeface="Times New Roman" panose="02020603050405020304" pitchFamily="18" charset="0"/>
              </a:rPr>
              <a:t>7 </a:t>
            </a:r>
            <a:r>
              <a:rPr lang="uk-UA" b="1" dirty="0" err="1">
                <a:latin typeface="Times New Roman" panose="02020603050405020304" pitchFamily="18" charset="0"/>
                <a:cs typeface="Times New Roman" panose="02020603050405020304" pitchFamily="18" charset="0"/>
              </a:rPr>
              <a:t>свідоцтв</a:t>
            </a:r>
            <a:r>
              <a:rPr lang="uk-UA" b="1" dirty="0">
                <a:latin typeface="Times New Roman" panose="02020603050405020304" pitchFamily="18" charset="0"/>
                <a:cs typeface="Times New Roman" panose="02020603050405020304" pitchFamily="18" charset="0"/>
              </a:rPr>
              <a:t> на авторське право </a:t>
            </a:r>
            <a:r>
              <a:rPr lang="uk-UA" dirty="0">
                <a:latin typeface="Times New Roman" panose="02020603050405020304" pitchFamily="18" charset="0"/>
                <a:cs typeface="Times New Roman" panose="02020603050405020304" pitchFamily="18" charset="0"/>
              </a:rPr>
              <a:t>в Україні на (</a:t>
            </a:r>
            <a:r>
              <a:rPr lang="uk-UA" dirty="0" err="1">
                <a:latin typeface="Times New Roman" panose="02020603050405020304" pitchFamily="18" charset="0"/>
                <a:cs typeface="Times New Roman" panose="02020603050405020304" pitchFamily="18" charset="0"/>
              </a:rPr>
              <a:t>Надольська</a:t>
            </a:r>
            <a:r>
              <a:rPr lang="uk-UA" dirty="0">
                <a:latin typeface="Times New Roman" panose="02020603050405020304" pitchFamily="18" charset="0"/>
                <a:cs typeface="Times New Roman" panose="02020603050405020304" pitchFamily="18" charset="0"/>
              </a:rPr>
              <a:t> Ю.А., </a:t>
            </a:r>
            <a:r>
              <a:rPr lang="uk-UA" dirty="0" err="1">
                <a:latin typeface="Times New Roman" panose="02020603050405020304" pitchFamily="18" charset="0"/>
                <a:cs typeface="Times New Roman" panose="02020603050405020304" pitchFamily="18" charset="0"/>
              </a:rPr>
              <a:t>Єпіфанцева</a:t>
            </a:r>
            <a:r>
              <a:rPr lang="uk-UA" dirty="0">
                <a:latin typeface="Times New Roman" panose="02020603050405020304" pitchFamily="18" charset="0"/>
                <a:cs typeface="Times New Roman" panose="02020603050405020304" pitchFamily="18" charset="0"/>
              </a:rPr>
              <a:t> Л.А., </a:t>
            </a:r>
            <a:r>
              <a:rPr lang="uk-UA" dirty="0" err="1">
                <a:latin typeface="Times New Roman" panose="02020603050405020304" pitchFamily="18" charset="0"/>
                <a:cs typeface="Times New Roman" panose="02020603050405020304" pitchFamily="18" charset="0"/>
              </a:rPr>
              <a:t>Гостіщева</a:t>
            </a:r>
            <a:r>
              <a:rPr lang="uk-UA" dirty="0">
                <a:latin typeface="Times New Roman" panose="02020603050405020304" pitchFamily="18" charset="0"/>
                <a:cs typeface="Times New Roman" panose="02020603050405020304" pitchFamily="18" charset="0"/>
              </a:rPr>
              <a:t> Н.О., Харченко Т.І.)</a:t>
            </a:r>
            <a:endParaRPr lang="ru-UA" dirty="0">
              <a:latin typeface="Times New Roman" panose="02020603050405020304" pitchFamily="18" charset="0"/>
              <a:cs typeface="Times New Roman" panose="02020603050405020304" pitchFamily="18" charset="0"/>
            </a:endParaRPr>
          </a:p>
          <a:p>
            <a:endParaRPr lang="ru-UA" dirty="0">
              <a:latin typeface="Times New Roman" panose="02020603050405020304" pitchFamily="18" charset="0"/>
              <a:cs typeface="Times New Roman" panose="02020603050405020304" pitchFamily="18" charset="0"/>
            </a:endParaRPr>
          </a:p>
          <a:p>
            <a:endParaRPr lang="ru-UA" dirty="0"/>
          </a:p>
          <a:p>
            <a:endParaRPr lang="ru-UA" dirty="0"/>
          </a:p>
        </p:txBody>
      </p:sp>
    </p:spTree>
    <p:extLst>
      <p:ext uri="{BB962C8B-B14F-4D97-AF65-F5344CB8AC3E}">
        <p14:creationId xmlns:p14="http://schemas.microsoft.com/office/powerpoint/2010/main" val="921104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00E0EA-F142-475A-AC2E-2EC8C2F782BD}"/>
              </a:ext>
            </a:extLst>
          </p:cNvPr>
          <p:cNvSpPr>
            <a:spLocks noGrp="1"/>
          </p:cNvSpPr>
          <p:nvPr>
            <p:ph type="title"/>
          </p:nvPr>
        </p:nvSpPr>
        <p:spPr>
          <a:xfrm>
            <a:off x="205273" y="121299"/>
            <a:ext cx="11775233" cy="1045028"/>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2021рік</a:t>
            </a:r>
            <a:endParaRPr lang="ru-UA" sz="2800" dirty="0"/>
          </a:p>
        </p:txBody>
      </p:sp>
      <p:sp>
        <p:nvSpPr>
          <p:cNvPr id="3" name="Объект 2">
            <a:extLst>
              <a:ext uri="{FF2B5EF4-FFF2-40B4-BE49-F238E27FC236}">
                <a16:creationId xmlns:a16="http://schemas.microsoft.com/office/drawing/2014/main" id="{19FEEB00-346B-4F51-A22C-80CD1B278AAB}"/>
              </a:ext>
            </a:extLst>
          </p:cNvPr>
          <p:cNvSpPr>
            <a:spLocks noGrp="1"/>
          </p:cNvSpPr>
          <p:nvPr>
            <p:ph idx="1"/>
          </p:nvPr>
        </p:nvSpPr>
        <p:spPr>
          <a:xfrm>
            <a:off x="205272" y="1352938"/>
            <a:ext cx="11775233" cy="5197152"/>
          </a:xfrm>
          <a:solidFill>
            <a:schemeClr val="accent5">
              <a:lumMod val="60000"/>
              <a:lumOff val="40000"/>
            </a:schemeClr>
          </a:solidFill>
        </p:spPr>
        <p:txBody>
          <a:bodyPr>
            <a:normAutofit lnSpcReduction="10000"/>
          </a:bodyPr>
          <a:lstStyle/>
          <a:p>
            <a:r>
              <a:rPr lang="uk-UA" b="1" dirty="0">
                <a:latin typeface="Times New Roman" panose="02020603050405020304" pitchFamily="18" charset="0"/>
                <a:cs typeface="Times New Roman" panose="02020603050405020304" pitchFamily="18" charset="0"/>
              </a:rPr>
              <a:t>29 квітня 2021 року</a:t>
            </a:r>
            <a:r>
              <a:rPr lang="uk-UA" dirty="0">
                <a:latin typeface="Times New Roman" panose="02020603050405020304" pitchFamily="18" charset="0"/>
                <a:cs typeface="Times New Roman" panose="02020603050405020304" pitchFamily="18" charset="0"/>
              </a:rPr>
              <a:t> організували і провели </a:t>
            </a:r>
            <a:r>
              <a:rPr lang="uk-UA" cap="all" dirty="0">
                <a:latin typeface="Times New Roman" panose="02020603050405020304" pitchFamily="18" charset="0"/>
                <a:cs typeface="Times New Roman" panose="02020603050405020304" pitchFamily="18" charset="0"/>
              </a:rPr>
              <a:t>ІІІ </a:t>
            </a:r>
            <a:r>
              <a:rPr lang="uk-UA" dirty="0">
                <a:latin typeface="Times New Roman" panose="02020603050405020304" pitchFamily="18" charset="0"/>
                <a:cs typeface="Times New Roman" panose="02020603050405020304" pitchFamily="18" charset="0"/>
              </a:rPr>
              <a:t>Всеукраїнську студентську науково-практичну конференцію (формат проведення: онлайн) </a:t>
            </a:r>
            <a:r>
              <a:rPr lang="uk-UA" b="1" dirty="0">
                <a:latin typeface="Times New Roman" panose="02020603050405020304" pitchFamily="18" charset="0"/>
                <a:cs typeface="Times New Roman" panose="02020603050405020304" pitchFamily="18" charset="0"/>
              </a:rPr>
              <a:t>«Сучасна філологія: наукові проблеми та їх дослідження» </a:t>
            </a:r>
            <a:r>
              <a:rPr lang="uk-UA" dirty="0">
                <a:latin typeface="Times New Roman" panose="02020603050405020304" pitchFamily="18" charset="0"/>
                <a:cs typeface="Times New Roman" panose="02020603050405020304" pitchFamily="18" charset="0"/>
              </a:rPr>
              <a:t>за допомогою </a:t>
            </a:r>
            <a:r>
              <a:rPr lang="en-US" dirty="0">
                <a:latin typeface="Times New Roman" panose="02020603050405020304" pitchFamily="18" charset="0"/>
                <a:cs typeface="Times New Roman" panose="02020603050405020304" pitchFamily="18" charset="0"/>
              </a:rPr>
              <a:t>Skype</a:t>
            </a:r>
            <a:r>
              <a:rPr lang="uk-UA" dirty="0">
                <a:latin typeface="Times New Roman" panose="02020603050405020304" pitchFamily="18" charset="0"/>
                <a:cs typeface="Times New Roman" panose="02020603050405020304" pitchFamily="18" charset="0"/>
              </a:rPr>
              <a:t>-платформи.</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За матеріалами конференції підготовлено </a:t>
            </a:r>
            <a:r>
              <a:rPr lang="uk-UA" b="1" dirty="0">
                <a:latin typeface="Times New Roman" panose="02020603050405020304" pitchFamily="18" charset="0"/>
                <a:cs typeface="Times New Roman" panose="02020603050405020304" pitchFamily="18" charset="0"/>
              </a:rPr>
              <a:t>збірник наукових праць студентів</a:t>
            </a:r>
            <a:r>
              <a:rPr lang="uk-UA" dirty="0">
                <a:latin typeface="Times New Roman" panose="02020603050405020304" pitchFamily="18" charset="0"/>
                <a:cs typeface="Times New Roman" panose="02020603050405020304" pitchFamily="18" charset="0"/>
              </a:rPr>
              <a:t> «Студентські наукові студії. Збірник наукових праць студентів. – Мелітополь: МДПУ ім. Богдана Хмельницького, 2021. – 244 с.» (головним редактором збірника є викладач кафедри германської філології Куликова Л.А.). </a:t>
            </a:r>
            <a:endParaRPr lang="ru-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11 листопада 2021 року</a:t>
            </a:r>
            <a:r>
              <a:rPr lang="uk-UA" dirty="0">
                <a:latin typeface="Times New Roman" panose="02020603050405020304" pitchFamily="18" charset="0"/>
                <a:cs typeface="Times New Roman" panose="02020603050405020304" pitchFamily="18" charset="0"/>
              </a:rPr>
              <a:t> організували і провели студентський </a:t>
            </a:r>
            <a:r>
              <a:rPr lang="uk-UA" dirty="0" err="1">
                <a:latin typeface="Times New Roman" panose="02020603050405020304" pitchFamily="18" charset="0"/>
                <a:cs typeface="Times New Roman" panose="02020603050405020304" pitchFamily="18" charset="0"/>
              </a:rPr>
              <a:t>міжкафедральний</a:t>
            </a:r>
            <a:r>
              <a:rPr lang="uk-UA" dirty="0">
                <a:latin typeface="Times New Roman" panose="02020603050405020304" pitchFamily="18" charset="0"/>
                <a:cs typeface="Times New Roman" panose="02020603050405020304" pitchFamily="18" charset="0"/>
              </a:rPr>
              <a:t> науково-практичний он-лайн форум </a:t>
            </a:r>
            <a:r>
              <a:rPr lang="uk-UA" b="1" dirty="0">
                <a:latin typeface="Times New Roman" panose="02020603050405020304" pitchFamily="18" charset="0"/>
                <a:cs typeface="Times New Roman" panose="02020603050405020304" pitchFamily="18" charset="0"/>
              </a:rPr>
              <a:t>«Актуальні проблеми функціонування мови і літератури в сучасному </a:t>
            </a:r>
            <a:r>
              <a:rPr lang="uk-UA" b="1" dirty="0" err="1">
                <a:latin typeface="Times New Roman" panose="02020603050405020304" pitchFamily="18" charset="0"/>
                <a:cs typeface="Times New Roman" panose="02020603050405020304" pitchFamily="18" charset="0"/>
              </a:rPr>
              <a:t>поліетнічному</a:t>
            </a:r>
            <a:r>
              <a:rPr lang="uk-UA" b="1" dirty="0">
                <a:latin typeface="Times New Roman" panose="02020603050405020304" pitchFamily="18" charset="0"/>
                <a:cs typeface="Times New Roman" panose="02020603050405020304" pitchFamily="18" charset="0"/>
              </a:rPr>
              <a:t> суспільстві та методів їх викладання як результат рефлексії</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в освітньому процесі»</a:t>
            </a:r>
            <a:r>
              <a:rPr lang="uk-UA" dirty="0">
                <a:latin typeface="Times New Roman" panose="02020603050405020304" pitchFamily="18" charset="0"/>
                <a:cs typeface="Times New Roman" panose="02020603050405020304" pitchFamily="18" charset="0"/>
              </a:rPr>
              <a:t> за допомогою </a:t>
            </a:r>
            <a:r>
              <a:rPr lang="en-US" dirty="0">
                <a:latin typeface="Times New Roman" panose="02020603050405020304" pitchFamily="18" charset="0"/>
                <a:cs typeface="Times New Roman" panose="02020603050405020304" pitchFamily="18" charset="0"/>
              </a:rPr>
              <a:t>Skype</a:t>
            </a:r>
            <a:r>
              <a:rPr lang="uk-UA" dirty="0">
                <a:latin typeface="Times New Roman" panose="02020603050405020304" pitchFamily="18" charset="0"/>
                <a:cs typeface="Times New Roman" panose="02020603050405020304" pitchFamily="18" charset="0"/>
              </a:rPr>
              <a:t> платформи.</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403685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69A14-2AFD-4000-B731-330923F6A41C}"/>
              </a:ext>
            </a:extLst>
          </p:cNvPr>
          <p:cNvSpPr>
            <a:spLocks noGrp="1"/>
          </p:cNvSpPr>
          <p:nvPr>
            <p:ph type="title"/>
          </p:nvPr>
        </p:nvSpPr>
        <p:spPr>
          <a:xfrm>
            <a:off x="231710" y="1"/>
            <a:ext cx="11814110" cy="867748"/>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2021рік</a:t>
            </a:r>
            <a:endParaRPr lang="ru-UA" sz="2800" dirty="0"/>
          </a:p>
        </p:txBody>
      </p:sp>
      <p:sp>
        <p:nvSpPr>
          <p:cNvPr id="3" name="Объект 2">
            <a:extLst>
              <a:ext uri="{FF2B5EF4-FFF2-40B4-BE49-F238E27FC236}">
                <a16:creationId xmlns:a16="http://schemas.microsoft.com/office/drawing/2014/main" id="{5FD85E9B-C311-4B3B-AE42-5CE15A18AB54}"/>
              </a:ext>
            </a:extLst>
          </p:cNvPr>
          <p:cNvSpPr>
            <a:spLocks noGrp="1"/>
          </p:cNvSpPr>
          <p:nvPr>
            <p:ph idx="1"/>
          </p:nvPr>
        </p:nvSpPr>
        <p:spPr>
          <a:xfrm>
            <a:off x="231710" y="979714"/>
            <a:ext cx="11814110" cy="5738326"/>
          </a:xfrm>
          <a:solidFill>
            <a:schemeClr val="accent5">
              <a:lumMod val="60000"/>
              <a:lumOff val="40000"/>
            </a:schemeClr>
          </a:solidFill>
        </p:spPr>
        <p:txBody>
          <a:bodyPr>
            <a:normAutofit fontScale="92500" lnSpcReduction="20000"/>
          </a:bodyPr>
          <a:lstStyle/>
          <a:p>
            <a:r>
              <a:rPr lang="uk-UA" dirty="0">
                <a:latin typeface="Times New Roman" panose="02020603050405020304" pitchFamily="18" charset="0"/>
                <a:cs typeface="Times New Roman" panose="02020603050405020304" pitchFamily="18" charset="0"/>
              </a:rPr>
              <a:t>Викладачам кафедри </a:t>
            </a:r>
            <a:r>
              <a:rPr lang="uk-UA" b="1" dirty="0" err="1">
                <a:latin typeface="Times New Roman" panose="02020603050405020304" pitchFamily="18" charset="0"/>
                <a:cs typeface="Times New Roman" panose="02020603050405020304" pitchFamily="18" charset="0"/>
              </a:rPr>
              <a:t>Надольській</a:t>
            </a:r>
            <a:r>
              <a:rPr lang="uk-UA" b="1" dirty="0">
                <a:latin typeface="Times New Roman" panose="02020603050405020304" pitchFamily="18" charset="0"/>
                <a:cs typeface="Times New Roman" panose="02020603050405020304" pitchFamily="18" charset="0"/>
              </a:rPr>
              <a:t> Ю.А.</a:t>
            </a:r>
            <a:r>
              <a:rPr lang="uk-UA" dirty="0">
                <a:latin typeface="Times New Roman" panose="02020603050405020304" pitchFamily="18" charset="0"/>
                <a:cs typeface="Times New Roman" panose="02020603050405020304" pitchFamily="18" charset="0"/>
              </a:rPr>
              <a:t> (АД № 007146 від 15.04.2021 р.; Міністерство освіти і науки, Рішенням вченої ради МДПУ імені Богдана Хмельницького, протокол №11 від 29.01.2021 р.) та </a:t>
            </a:r>
            <a:r>
              <a:rPr lang="uk-UA" b="1" dirty="0" err="1">
                <a:latin typeface="Times New Roman" panose="02020603050405020304" pitchFamily="18" charset="0"/>
                <a:cs typeface="Times New Roman" panose="02020603050405020304" pitchFamily="18" charset="0"/>
              </a:rPr>
              <a:t>Баранцовій</a:t>
            </a:r>
            <a:r>
              <a:rPr lang="uk-UA" b="1" dirty="0">
                <a:latin typeface="Times New Roman" panose="02020603050405020304" pitchFamily="18" charset="0"/>
                <a:cs typeface="Times New Roman" panose="02020603050405020304" pitchFamily="18" charset="0"/>
              </a:rPr>
              <a:t> І.О.</a:t>
            </a:r>
            <a:r>
              <a:rPr lang="uk-UA" dirty="0">
                <a:latin typeface="Times New Roman" panose="02020603050405020304" pitchFamily="18" charset="0"/>
                <a:cs typeface="Times New Roman" panose="02020603050405020304" pitchFamily="18" charset="0"/>
              </a:rPr>
              <a:t> (АД № 007144 від 15.04.2021 р.; Міністерство освіти і науки, Рішенням вченої ради МДПУ імені Богдана Хмельницького, протокол №12 від 26.02.2021 р.) присвоєно вчене звання </a:t>
            </a:r>
            <a:r>
              <a:rPr lang="uk-UA" b="1" dirty="0">
                <a:latin typeface="Times New Roman" panose="02020603050405020304" pitchFamily="18" charset="0"/>
                <a:cs typeface="Times New Roman" panose="02020603050405020304" pitchFamily="18" charset="0"/>
              </a:rPr>
              <a:t>доцента.</a:t>
            </a:r>
            <a:r>
              <a:rPr lang="uk-UA" dirty="0">
                <a:latin typeface="Times New Roman" panose="02020603050405020304" pitchFamily="18" charset="0"/>
                <a:cs typeface="Times New Roman" panose="02020603050405020304" pitchFamily="18" charset="0"/>
              </a:rPr>
              <a:t> </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Завідувач кафедри </a:t>
            </a:r>
            <a:r>
              <a:rPr lang="uk-UA" b="1" dirty="0">
                <a:latin typeface="Times New Roman" panose="02020603050405020304" pitchFamily="18" charset="0"/>
                <a:cs typeface="Times New Roman" panose="02020603050405020304" pitchFamily="18" charset="0"/>
              </a:rPr>
              <a:t>Гуров С.Ю.</a:t>
            </a:r>
            <a:r>
              <a:rPr lang="uk-UA" dirty="0">
                <a:latin typeface="Times New Roman" panose="02020603050405020304" pitchFamily="18" charset="0"/>
                <a:cs typeface="Times New Roman" panose="02020603050405020304" pitchFamily="18" charset="0"/>
              </a:rPr>
              <a:t> 24.02.2021 р. захистив </a:t>
            </a:r>
            <a:r>
              <a:rPr lang="uk-UA" b="1" dirty="0">
                <a:latin typeface="Times New Roman" panose="02020603050405020304" pitchFamily="18" charset="0"/>
                <a:cs typeface="Times New Roman" panose="02020603050405020304" pitchFamily="18" charset="0"/>
              </a:rPr>
              <a:t>дисертацію</a:t>
            </a:r>
            <a:r>
              <a:rPr lang="uk-UA" dirty="0">
                <a:latin typeface="Times New Roman" panose="02020603050405020304" pitchFamily="18" charset="0"/>
                <a:cs typeface="Times New Roman" panose="02020603050405020304" pitchFamily="18" charset="0"/>
              </a:rPr>
              <a:t> на здобуття наукового ступеня </a:t>
            </a:r>
            <a:r>
              <a:rPr lang="uk-UA" b="1" dirty="0">
                <a:latin typeface="Times New Roman" panose="02020603050405020304" pitchFamily="18" charset="0"/>
                <a:cs typeface="Times New Roman" panose="02020603050405020304" pitchFamily="18" charset="0"/>
              </a:rPr>
              <a:t>доктора педагогічних наук</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диплом</a:t>
            </a:r>
            <a:r>
              <a:rPr lang="uk-UA" dirty="0">
                <a:latin typeface="Times New Roman" panose="02020603050405020304" pitchFamily="18" charset="0"/>
                <a:cs typeface="Times New Roman" panose="02020603050405020304" pitchFamily="18" charset="0"/>
              </a:rPr>
              <a:t> ДД № 011134 від 15.04.2021 р.) за спеціальністю 13.00.07 – теорія і методика виховання в Східноукраїнському національному університеті імені Володимира Даля. Тема дисертації: «Формування духовно-моральних цінностей студентів гуманітарних спеціальностей засобами художньої літератури». </a:t>
            </a:r>
          </a:p>
          <a:p>
            <a:r>
              <a:rPr lang="uk-UA" b="1" dirty="0">
                <a:latin typeface="Times New Roman" panose="02020603050405020304" pitchFamily="18" charset="0"/>
                <a:cs typeface="Times New Roman" panose="02020603050405020304" pitchFamily="18" charset="0"/>
              </a:rPr>
              <a:t>24 лютого 2021 р. Олена Галицька</a:t>
            </a:r>
            <a:r>
              <a:rPr lang="uk-UA" dirty="0">
                <a:latin typeface="Times New Roman" panose="02020603050405020304" pitchFamily="18" charset="0"/>
                <a:cs typeface="Times New Roman" panose="02020603050405020304" pitchFamily="18" charset="0"/>
              </a:rPr>
              <a:t>, вчитель вищої категорії англійської мови ліцею № 5 Мелітопольської міської ради Запорізької області, голова Мелітопольського міського методичного об’єднання  вчителів англійської мови, переможець програми </a:t>
            </a:r>
            <a:r>
              <a:rPr lang="uk-UA" dirty="0" err="1">
                <a:latin typeface="Times New Roman" panose="02020603050405020304" pitchFamily="18" charset="0"/>
                <a:cs typeface="Times New Roman" panose="02020603050405020304" pitchFamily="18" charset="0"/>
              </a:rPr>
              <a:t>Fulbright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Teaching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Excellence</a:t>
            </a:r>
            <a:r>
              <a:rPr lang="uk-UA" dirty="0">
                <a:latin typeface="Times New Roman" panose="02020603050405020304" pitchFamily="18" charset="0"/>
                <a:cs typeface="Times New Roman" panose="02020603050405020304" pitchFamily="18" charset="0"/>
              </a:rPr>
              <a:t>”, провела майстерню “</a:t>
            </a:r>
            <a:r>
              <a:rPr lang="uk-UA" dirty="0" err="1">
                <a:latin typeface="Times New Roman" panose="02020603050405020304" pitchFamily="18" charset="0"/>
                <a:cs typeface="Times New Roman" panose="02020603050405020304" pitchFamily="18" charset="0"/>
              </a:rPr>
              <a:t>Task-Based</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Language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Learning</a:t>
            </a:r>
            <a:r>
              <a:rPr lang="uk-UA" dirty="0">
                <a:latin typeface="Times New Roman" panose="02020603050405020304" pitchFamily="18" charset="0"/>
                <a:cs typeface="Times New Roman" panose="02020603050405020304" pitchFamily="18" charset="0"/>
              </a:rPr>
              <a:t>” для здобувачів вищої освіти, тематика якої відображає сучасні тенденції у методиці навчання іноземних мов.</a:t>
            </a:r>
            <a:endParaRPr lang="ru-UA" dirty="0">
              <a:latin typeface="Times New Roman" panose="02020603050405020304" pitchFamily="18" charset="0"/>
              <a:cs typeface="Times New Roman" panose="02020603050405020304" pitchFamily="18" charset="0"/>
            </a:endParaRPr>
          </a:p>
          <a:p>
            <a:endParaRPr lang="ru-UA" dirty="0"/>
          </a:p>
          <a:p>
            <a:endParaRPr lang="ru-UA" dirty="0"/>
          </a:p>
        </p:txBody>
      </p:sp>
    </p:spTree>
    <p:extLst>
      <p:ext uri="{BB962C8B-B14F-4D97-AF65-F5344CB8AC3E}">
        <p14:creationId xmlns:p14="http://schemas.microsoft.com/office/powerpoint/2010/main" val="373320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406325-218C-48C9-812D-2894E62555DB}"/>
              </a:ext>
            </a:extLst>
          </p:cNvPr>
          <p:cNvSpPr>
            <a:spLocks noGrp="1"/>
          </p:cNvSpPr>
          <p:nvPr>
            <p:ph type="title"/>
          </p:nvPr>
        </p:nvSpPr>
        <p:spPr>
          <a:xfrm>
            <a:off x="252919" y="321013"/>
            <a:ext cx="11809379" cy="2120630"/>
          </a:xfrm>
          <a:solidFill>
            <a:schemeClr val="accent6">
              <a:lumMod val="60000"/>
              <a:lumOff val="40000"/>
            </a:schemeClr>
          </a:solidFill>
        </p:spPr>
        <p:txBody>
          <a:bodyPr>
            <a:noAutofit/>
          </a:bodyPr>
          <a:lstStyle/>
          <a:p>
            <a:r>
              <a:rPr lang="uk-UA" sz="2800" b="1" dirty="0">
                <a:latin typeface="Times New Roman" panose="02020603050405020304" pitchFamily="18" charset="0"/>
                <a:cs typeface="Times New Roman" panose="02020603050405020304" pitchFamily="18" charset="0"/>
              </a:rPr>
              <a:t>Об’єктом дослідження </a:t>
            </a:r>
            <a:r>
              <a:rPr lang="uk-UA" sz="2800" dirty="0">
                <a:latin typeface="Times New Roman" panose="02020603050405020304" pitchFamily="18" charset="0"/>
                <a:cs typeface="Times New Roman" panose="02020603050405020304" pitchFamily="18" charset="0"/>
              </a:rPr>
              <a:t>є освітній процес з підготовки майбутніх учителів іноземних мов і літератури до професійної діяльності в  педагогічних ЗВО. </a:t>
            </a:r>
            <a:r>
              <a:rPr lang="uk-UA" sz="2800" b="1" dirty="0">
                <a:latin typeface="Times New Roman" panose="02020603050405020304" pitchFamily="18" charset="0"/>
                <a:cs typeface="Times New Roman" panose="02020603050405020304" pitchFamily="18" charset="0"/>
              </a:rPr>
              <a:t>Предмет дослідження – </a:t>
            </a:r>
            <a:r>
              <a:rPr lang="uk-UA" sz="2800" dirty="0">
                <a:latin typeface="Times New Roman" panose="02020603050405020304" pitchFamily="18" charset="0"/>
                <a:cs typeface="Times New Roman" panose="02020603050405020304" pitchFamily="18" charset="0"/>
              </a:rPr>
              <a:t>організація рефлексії в освітньому процесі з підготовки майбутніх учителів іноземних мов і літератури до професійної діяльності. </a:t>
            </a:r>
            <a:endParaRPr lang="ru-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55B4B1E-46D4-430C-84C6-710E25398C04}"/>
              </a:ext>
            </a:extLst>
          </p:cNvPr>
          <p:cNvSpPr>
            <a:spLocks noGrp="1"/>
          </p:cNvSpPr>
          <p:nvPr>
            <p:ph idx="1"/>
          </p:nvPr>
        </p:nvSpPr>
        <p:spPr>
          <a:xfrm>
            <a:off x="252919" y="2558374"/>
            <a:ext cx="11809379" cy="4192622"/>
          </a:xfrm>
          <a:solidFill>
            <a:schemeClr val="accent2">
              <a:lumMod val="60000"/>
              <a:lumOff val="40000"/>
            </a:schemeClr>
          </a:solidFill>
        </p:spPr>
        <p:txBody>
          <a:bodyPr>
            <a:normAutofit lnSpcReduction="10000"/>
          </a:bodyPr>
          <a:lstStyle/>
          <a:p>
            <a:pPr marL="0" indent="0" algn="just">
              <a:buNone/>
            </a:pPr>
            <a:r>
              <a:rPr lang="uk-UA" b="1" dirty="0">
                <a:latin typeface="Times New Roman" panose="02020603050405020304" pitchFamily="18" charset="0"/>
                <a:cs typeface="Times New Roman" panose="02020603050405020304" pitchFamily="18" charset="0"/>
              </a:rPr>
              <a:t>Наукова новизна дослідження</a:t>
            </a:r>
            <a:r>
              <a:rPr lang="uk-UA" dirty="0">
                <a:latin typeface="Times New Roman" panose="02020603050405020304" pitchFamily="18" charset="0"/>
                <a:cs typeface="Times New Roman" panose="02020603050405020304" pitchFamily="18" charset="0"/>
              </a:rPr>
              <a:t>: вперше зроблено спробу комплексного розгляду теоретичних і практичних аспектів функціональних особливостей рефлексії, вивчено умови та методи активізації навчально-пізнавальної діяльності майбутніх учителів іноземних мов і літератури засобами використання рефлексії в процесі їх підготовки до професійної діяльності.</a:t>
            </a:r>
          </a:p>
          <a:p>
            <a:pPr marL="0" indent="0" algn="just">
              <a:buNone/>
            </a:pPr>
            <a:r>
              <a:rPr lang="uk-UA" b="1" dirty="0">
                <a:latin typeface="Times New Roman" panose="02020603050405020304" pitchFamily="18" charset="0"/>
                <a:cs typeface="Times New Roman" panose="02020603050405020304" pitchFamily="18" charset="0"/>
              </a:rPr>
              <a:t>Теоретична значущість дослідження </a:t>
            </a:r>
            <a:r>
              <a:rPr lang="uk-UA" dirty="0">
                <a:latin typeface="Times New Roman" panose="02020603050405020304" pitchFamily="18" charset="0"/>
                <a:cs typeface="Times New Roman" panose="02020603050405020304" pitchFamily="18" charset="0"/>
              </a:rPr>
              <a:t>полягає в узагальненні наукових даних про необхідність і результативність рефлексії в освітньому процесі з підготовки майбутніх учителів іноземних мов і літератури до професійної діяльності з метою підвищення якості освітніх послуг та обґрунтуванні ефективності застосування інноваційних методів викладання фахових дисциплін.</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222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80AC4-86FA-46FD-81F0-3A677E7D390D}"/>
              </a:ext>
            </a:extLst>
          </p:cNvPr>
          <p:cNvSpPr>
            <a:spLocks noGrp="1"/>
          </p:cNvSpPr>
          <p:nvPr>
            <p:ph type="title"/>
          </p:nvPr>
        </p:nvSpPr>
        <p:spPr>
          <a:xfrm>
            <a:off x="279918" y="74645"/>
            <a:ext cx="11691258" cy="1073020"/>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2021рік</a:t>
            </a:r>
            <a:endParaRPr lang="ru-UA" sz="2800" dirty="0"/>
          </a:p>
        </p:txBody>
      </p:sp>
      <p:sp>
        <p:nvSpPr>
          <p:cNvPr id="3" name="Объект 2">
            <a:extLst>
              <a:ext uri="{FF2B5EF4-FFF2-40B4-BE49-F238E27FC236}">
                <a16:creationId xmlns:a16="http://schemas.microsoft.com/office/drawing/2014/main" id="{BCFD9BE4-6C1D-4D32-84D3-ADD9CCD1C43B}"/>
              </a:ext>
            </a:extLst>
          </p:cNvPr>
          <p:cNvSpPr>
            <a:spLocks noGrp="1"/>
          </p:cNvSpPr>
          <p:nvPr>
            <p:ph idx="1"/>
          </p:nvPr>
        </p:nvSpPr>
        <p:spPr>
          <a:xfrm>
            <a:off x="279917" y="1296955"/>
            <a:ext cx="11691258" cy="5486400"/>
          </a:xfrm>
          <a:solidFill>
            <a:schemeClr val="accent5">
              <a:lumMod val="60000"/>
              <a:lumOff val="40000"/>
            </a:schemeClr>
          </a:solidFill>
        </p:spPr>
        <p:txBody>
          <a:bodyPr>
            <a:normAutofit fontScale="92500" lnSpcReduction="10000"/>
          </a:bodyPr>
          <a:lstStyle/>
          <a:p>
            <a:pPr algn="just"/>
            <a:r>
              <a:rPr lang="uk-UA" dirty="0">
                <a:latin typeface="Times New Roman" panose="02020603050405020304" pitchFamily="18" charset="0"/>
                <a:cs typeface="Times New Roman" panose="02020603050405020304" pitchFamily="18" charset="0"/>
              </a:rPr>
              <a:t>23 березня 2021 р. - в рамках ІІІ Відкритого </a:t>
            </a:r>
            <a:r>
              <a:rPr lang="uk-UA" dirty="0" err="1">
                <a:latin typeface="Times New Roman" panose="02020603050405020304" pitchFamily="18" charset="0"/>
                <a:cs typeface="Times New Roman" panose="02020603050405020304" pitchFamily="18" charset="0"/>
              </a:rPr>
              <a:t>освітньо</a:t>
            </a:r>
            <a:r>
              <a:rPr lang="uk-UA" dirty="0">
                <a:latin typeface="Times New Roman" panose="02020603050405020304" pitchFamily="18" charset="0"/>
                <a:cs typeface="Times New Roman" panose="02020603050405020304" pitchFamily="18" charset="0"/>
              </a:rPr>
              <a:t>-наукового форуму «КЛАСИЧНА НАУКА ДЛЯ НОВОЇ УКРАЇНСЬКОЇ ШКОЛИ» доцентами кафедри методики викладання германських мов Тарасенко Т.В., Матюхою Г.В., Коноваленко Т.В. та здобувачкою вищої освіти магістратури Павленко А.В. проведено майстер-клас «Інтегрований розвиток критичного, системного і творчого мислення учнів на </a:t>
            </a:r>
            <a:r>
              <a:rPr lang="uk-UA" dirty="0" err="1">
                <a:latin typeface="Times New Roman" panose="02020603050405020304" pitchFamily="18" charset="0"/>
                <a:cs typeface="Times New Roman" panose="02020603050405020304" pitchFamily="18" charset="0"/>
              </a:rPr>
              <a:t>уроках</a:t>
            </a:r>
            <a:r>
              <a:rPr lang="uk-UA" dirty="0">
                <a:latin typeface="Times New Roman" panose="02020603050405020304" pitchFamily="18" charset="0"/>
                <a:cs typeface="Times New Roman" panose="02020603050405020304" pitchFamily="18" charset="0"/>
              </a:rPr>
              <a:t> англійської мови» для вчителів англійської мови закладів середньої освіти Запорізької області.</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05.04.2021 року - в рамках співпраці з управлінням освіти Мелітопольської міської ради Запорізької області доцентом кафедри методики викладання германських мов Матюхою Г.В. і  вчителем англійської мови ЗОШ № 4 </a:t>
            </a:r>
            <a:r>
              <a:rPr lang="uk-UA" dirty="0" err="1">
                <a:latin typeface="Times New Roman" panose="02020603050405020304" pitchFamily="18" charset="0"/>
                <a:cs typeface="Times New Roman" panose="02020603050405020304" pitchFamily="18" charset="0"/>
              </a:rPr>
              <a:t>Кожаєвою</a:t>
            </a:r>
            <a:r>
              <a:rPr lang="uk-UA" dirty="0">
                <a:latin typeface="Times New Roman" panose="02020603050405020304" pitchFamily="18" charset="0"/>
                <a:cs typeface="Times New Roman" panose="02020603050405020304" pitchFamily="18" charset="0"/>
              </a:rPr>
              <a:t> А.С. було проведено навчально-методичний семінар з теми «Використання медіа контенту в навчанні здобувачів англійської мови» в режимі онлайн. У семінарі взяли участь здобувачі вищої освіти філологічного факультету спеціальностей «Середня освіта (Мова і література (англійська))», «Середня освіта (Мова і література (німецька))», «Середня освіта (Англійська мова і література)»; учителі шкіл міста і Мелітопольського району.</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98987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9C0EDF-14D2-431E-8067-E3AD468B3EFA}"/>
              </a:ext>
            </a:extLst>
          </p:cNvPr>
          <p:cNvSpPr>
            <a:spLocks noGrp="1"/>
          </p:cNvSpPr>
          <p:nvPr>
            <p:ph type="title"/>
          </p:nvPr>
        </p:nvSpPr>
        <p:spPr>
          <a:xfrm>
            <a:off x="223935" y="139959"/>
            <a:ext cx="11849877" cy="970384"/>
          </a:xfrm>
          <a:solidFill>
            <a:schemeClr val="accent2">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2021рік</a:t>
            </a:r>
            <a:endParaRPr lang="ru-UA" sz="2800" dirty="0"/>
          </a:p>
        </p:txBody>
      </p:sp>
      <p:sp>
        <p:nvSpPr>
          <p:cNvPr id="3" name="Объект 2">
            <a:extLst>
              <a:ext uri="{FF2B5EF4-FFF2-40B4-BE49-F238E27FC236}">
                <a16:creationId xmlns:a16="http://schemas.microsoft.com/office/drawing/2014/main" id="{7385C70A-1575-40C9-AFC1-FAD2E6DF3AA8}"/>
              </a:ext>
            </a:extLst>
          </p:cNvPr>
          <p:cNvSpPr>
            <a:spLocks noGrp="1"/>
          </p:cNvSpPr>
          <p:nvPr>
            <p:ph idx="1"/>
          </p:nvPr>
        </p:nvSpPr>
        <p:spPr>
          <a:xfrm>
            <a:off x="223935" y="1184988"/>
            <a:ext cx="11849877" cy="5533053"/>
          </a:xfrm>
          <a:solidFill>
            <a:schemeClr val="accent5">
              <a:lumMod val="60000"/>
              <a:lumOff val="40000"/>
            </a:schemeClr>
          </a:solidFill>
        </p:spPr>
        <p:txBody>
          <a:bodyPr>
            <a:normAutofit fontScale="85000" lnSpcReduction="20000"/>
          </a:bodyPr>
          <a:lstStyle/>
          <a:p>
            <a:pPr algn="just"/>
            <a:r>
              <a:rPr lang="uk-UA" b="1" dirty="0">
                <a:latin typeface="Times New Roman" panose="02020603050405020304" pitchFamily="18" charset="0"/>
                <a:cs typeface="Times New Roman" panose="02020603050405020304" pitchFamily="18" charset="0"/>
              </a:rPr>
              <a:t>07.04.2021 року </a:t>
            </a:r>
            <a:r>
              <a:rPr lang="uk-UA" dirty="0">
                <a:latin typeface="Times New Roman" panose="02020603050405020304" pitchFamily="18" charset="0"/>
                <a:cs typeface="Times New Roman" panose="02020603050405020304" pitchFamily="18" charset="0"/>
              </a:rPr>
              <a:t>- в рамках співпраці з управлінням освіти Мелітопольської міської ради Запорізької області доцентами кафедри методики викладання германських мов Тарасенко Т.В. та </a:t>
            </a:r>
            <a:r>
              <a:rPr lang="uk-UA" dirty="0" err="1">
                <a:latin typeface="Times New Roman" panose="02020603050405020304" pitchFamily="18" charset="0"/>
                <a:cs typeface="Times New Roman" panose="02020603050405020304" pitchFamily="18" charset="0"/>
              </a:rPr>
              <a:t>Надольською</a:t>
            </a:r>
            <a:r>
              <a:rPr lang="uk-UA" dirty="0">
                <a:latin typeface="Times New Roman" panose="02020603050405020304" pitchFamily="18" charset="0"/>
                <a:cs typeface="Times New Roman" panose="02020603050405020304" pitchFamily="18" charset="0"/>
              </a:rPr>
              <a:t> Ю.А. було проведено навчально-методичний семінар «Використання сучасних освітніх технологій в навчальному процесі з іноземної мови у закладах середньої освіти в період карантину» для здобувачів вищої освіти.</a:t>
            </a:r>
          </a:p>
          <a:p>
            <a:pPr algn="just"/>
            <a:r>
              <a:rPr lang="uk-UA" b="1" dirty="0">
                <a:latin typeface="Times New Roman" panose="02020603050405020304" pitchFamily="18" charset="0"/>
                <a:cs typeface="Times New Roman" panose="02020603050405020304" pitchFamily="18" charset="0"/>
              </a:rPr>
              <a:t>26.05.2021 року </a:t>
            </a:r>
            <a:r>
              <a:rPr lang="uk-UA" dirty="0">
                <a:latin typeface="Times New Roman" panose="02020603050405020304" pitchFamily="18" charset="0"/>
                <a:cs typeface="Times New Roman" panose="02020603050405020304" pitchFamily="18" charset="0"/>
              </a:rPr>
              <a:t>- в рамках реалізації Стратегії комунікації у сфері європейської інтеграції на 2018-2021 рр. на філологічному факультеті Мелітопольського державного педагогічного університету імені Богдана Хмельницького гарантами освітньої програми «Середня освіта. Мова і література (англійська, німецька), перша – англійська» бакалаврського та магістерського рівнів Тарасенко Т.В. і Коноваленко Т.В. та студентами, що навчаються за цією освітньою програмою Тарасенко Марією (бакалавр) і Павленко Анастасією (магістр) було підготовлено та проведено Круглий стіл «Міжкультурна толерантність як запорука євроінтеграції». </a:t>
            </a:r>
          </a:p>
          <a:p>
            <a:pPr algn="just"/>
            <a:r>
              <a:rPr lang="uk-UA" b="1" dirty="0">
                <a:latin typeface="Times New Roman" panose="02020603050405020304" pitchFamily="18" charset="0"/>
                <a:cs typeface="Times New Roman" panose="02020603050405020304" pitchFamily="18" charset="0"/>
              </a:rPr>
              <a:t>22 вересня 2021 року </a:t>
            </a:r>
            <a:r>
              <a:rPr lang="uk-UA" dirty="0">
                <a:latin typeface="Times New Roman" panose="02020603050405020304" pitchFamily="18" charset="0"/>
                <a:cs typeface="Times New Roman" panose="02020603050405020304" pitchFamily="18" charset="0"/>
              </a:rPr>
              <a:t>для здобувачів ОП філологічного факультету вчительками англійської мови Мелітопольських шкіл № 5 і № 11 О. Галицькою та О. </a:t>
            </a:r>
            <a:r>
              <a:rPr lang="uk-UA" dirty="0" err="1">
                <a:latin typeface="Times New Roman" panose="02020603050405020304" pitchFamily="18" charset="0"/>
                <a:cs typeface="Times New Roman" panose="02020603050405020304" pitchFamily="18" charset="0"/>
              </a:rPr>
              <a:t>Сахацькою</a:t>
            </a:r>
            <a:r>
              <a:rPr lang="uk-UA" dirty="0">
                <a:latin typeface="Times New Roman" panose="02020603050405020304" pitchFamily="18" charset="0"/>
                <a:cs typeface="Times New Roman" panose="02020603050405020304" pitchFamily="18" charset="0"/>
              </a:rPr>
              <a:t> проведено курс “</a:t>
            </a:r>
            <a:r>
              <a:rPr lang="ru-RU" dirty="0" err="1">
                <a:latin typeface="Times New Roman" panose="02020603050405020304" pitchFamily="18" charset="0"/>
                <a:cs typeface="Times New Roman" panose="02020603050405020304" pitchFamily="18" charset="0"/>
              </a:rPr>
              <a:t>Media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Literacy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English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Classroom</a:t>
            </a:r>
            <a:r>
              <a:rPr lang="uk-UA" dirty="0">
                <a:latin typeface="Times New Roman" panose="02020603050405020304" pitchFamily="18" charset="0"/>
                <a:cs typeface="Times New Roman" panose="02020603050405020304" pitchFamily="18" charset="0"/>
              </a:rPr>
              <a:t>” (10 годин), за результатами якого вони отримають сертифікати від Посольства США в разі успішного виконання творчого завдання.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авторський</a:t>
            </a:r>
            <a:r>
              <a:rPr lang="ru-RU" dirty="0">
                <a:latin typeface="Times New Roman" panose="02020603050405020304" pitchFamily="18" charset="0"/>
                <a:cs typeface="Times New Roman" panose="02020603050405020304" pitchFamily="18" charset="0"/>
              </a:rPr>
              <a:t> курс, </a:t>
            </a:r>
            <a:r>
              <a:rPr lang="ru-RU" dirty="0" err="1">
                <a:latin typeface="Times New Roman" panose="02020603050405020304" pitchFamily="18" charset="0"/>
                <a:cs typeface="Times New Roman" panose="02020603050405020304" pitchFamily="18" charset="0"/>
              </a:rPr>
              <a:t>розроблений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двома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випускницями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Fulbright</a:t>
            </a:r>
            <a:r>
              <a:rPr lang="ru-RU" dirty="0">
                <a:latin typeface="Times New Roman" panose="02020603050405020304" pitchFamily="18" charset="0"/>
                <a:cs typeface="Times New Roman" panose="02020603050405020304" pitchFamily="18" charset="0"/>
              </a:rPr>
              <a:t> в межах </a:t>
            </a:r>
            <a:r>
              <a:rPr lang="ru-RU" dirty="0" err="1">
                <a:latin typeface="Times New Roman" panose="02020603050405020304" pitchFamily="18" charset="0"/>
                <a:cs typeface="Times New Roman" panose="02020603050405020304" pitchFamily="18" charset="0"/>
              </a:rPr>
              <a:t>співпраці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Українського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Фулбрайтівського</a:t>
            </a:r>
            <a:r>
              <a:rPr lang="ru-RU" dirty="0">
                <a:latin typeface="Times New Roman" panose="02020603050405020304" pitchFamily="18" charset="0"/>
                <a:cs typeface="Times New Roman" panose="02020603050405020304" pitchFamily="18" charset="0"/>
              </a:rPr>
              <a:t> кола.</a:t>
            </a:r>
            <a:endParaRPr lang="ru-UA"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2904782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32E045-2A47-4DF5-B0A3-1A6DBECF31F7}"/>
              </a:ext>
            </a:extLst>
          </p:cNvPr>
          <p:cNvSpPr>
            <a:spLocks noGrp="1"/>
          </p:cNvSpPr>
          <p:nvPr>
            <p:ph type="title"/>
          </p:nvPr>
        </p:nvSpPr>
        <p:spPr>
          <a:xfrm>
            <a:off x="205273" y="139959"/>
            <a:ext cx="11765903" cy="765110"/>
          </a:xfrm>
          <a:solidFill>
            <a:schemeClr val="accent2">
              <a:lumMod val="40000"/>
              <a:lumOff val="60000"/>
            </a:schemeClr>
          </a:solidFill>
        </p:spPr>
        <p:txBody>
          <a:bodyPr>
            <a:normAutofit fontScale="90000"/>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2021рік</a:t>
            </a:r>
            <a:endParaRPr lang="ru-UA" sz="2800" dirty="0"/>
          </a:p>
        </p:txBody>
      </p:sp>
      <p:sp>
        <p:nvSpPr>
          <p:cNvPr id="3" name="Объект 2">
            <a:extLst>
              <a:ext uri="{FF2B5EF4-FFF2-40B4-BE49-F238E27FC236}">
                <a16:creationId xmlns:a16="http://schemas.microsoft.com/office/drawing/2014/main" id="{8BA668B5-A329-4636-83AD-4FD9744FCB7F}"/>
              </a:ext>
            </a:extLst>
          </p:cNvPr>
          <p:cNvSpPr>
            <a:spLocks noGrp="1"/>
          </p:cNvSpPr>
          <p:nvPr>
            <p:ph idx="1"/>
          </p:nvPr>
        </p:nvSpPr>
        <p:spPr>
          <a:xfrm>
            <a:off x="205273" y="989045"/>
            <a:ext cx="11765903" cy="5728996"/>
          </a:xfrm>
          <a:solidFill>
            <a:schemeClr val="accent5">
              <a:lumMod val="60000"/>
              <a:lumOff val="40000"/>
            </a:schemeClr>
          </a:solidFill>
        </p:spPr>
        <p:txBody>
          <a:bodyPr>
            <a:normAutofit/>
          </a:bodyPr>
          <a:lstStyle/>
          <a:p>
            <a:pPr algn="just"/>
            <a:r>
              <a:rPr lang="ru-RU" b="1" dirty="0">
                <a:latin typeface="Times New Roman" panose="02020603050405020304" pitchFamily="18" charset="0"/>
                <a:cs typeface="Times New Roman" panose="02020603050405020304" pitchFamily="18" charset="0"/>
              </a:rPr>
              <a:t>19 листопада 2021 року </a:t>
            </a:r>
            <a:r>
              <a:rPr lang="ru-RU" dirty="0" err="1">
                <a:latin typeface="Times New Roman" panose="02020603050405020304" pitchFamily="18" charset="0"/>
                <a:cs typeface="Times New Roman" panose="02020603050405020304" pitchFamily="18" charset="0"/>
              </a:rPr>
              <a:t>гаранти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освітніх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література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англійська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німецька</a:t>
            </a:r>
            <a:r>
              <a:rPr lang="ru-RU" dirty="0">
                <a:latin typeface="Times New Roman" panose="02020603050405020304" pitchFamily="18" charset="0"/>
                <a:cs typeface="Times New Roman" panose="02020603050405020304" pitchFamily="18" charset="0"/>
              </a:rPr>
              <a:t>), перша – </a:t>
            </a:r>
            <a:r>
              <a:rPr lang="ru-RU" dirty="0" err="1">
                <a:latin typeface="Times New Roman" panose="02020603050405020304" pitchFamily="18" charset="0"/>
                <a:cs typeface="Times New Roman" panose="02020603050405020304" pitchFamily="18" charset="0"/>
              </a:rPr>
              <a:t>англійська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магістерського</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бакалаврського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рівнів</a:t>
            </a:r>
            <a:r>
              <a:rPr lang="ru-RU" dirty="0">
                <a:latin typeface="Times New Roman" panose="02020603050405020304" pitchFamily="18" charset="0"/>
                <a:cs typeface="Times New Roman" panose="02020603050405020304" pitchFamily="18" charset="0"/>
              </a:rPr>
              <a:t> Т.В. Коноваленко і Т.В. Тарасенко провели </a:t>
            </a:r>
            <a:r>
              <a:rPr lang="ru-RU" dirty="0" err="1">
                <a:latin typeface="Times New Roman" panose="02020603050405020304" pitchFamily="18" charset="0"/>
                <a:cs typeface="Times New Roman" panose="02020603050405020304" pitchFamily="18" charset="0"/>
              </a:rPr>
              <a:t>майстер-клас</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підвищення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Реалізація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студентоцентрованого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підходу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освітній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західноєвропейський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досвід</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заході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представлені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інноваційні</a:t>
            </a:r>
            <a:r>
              <a:rPr lang="ru-RU" dirty="0">
                <a:latin typeface="Times New Roman" panose="02020603050405020304" pitchFamily="18" charset="0"/>
                <a:cs typeface="Times New Roman" panose="02020603050405020304" pitchFamily="18" charset="0"/>
              </a:rPr>
              <a:t> методики,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сприяють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реалізації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принципів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студентоцентрованого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викладання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Упродовж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майстер-класу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викладачі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філологічного</a:t>
            </a:r>
            <a:r>
              <a:rPr lang="ru-RU" dirty="0">
                <a:latin typeface="Times New Roman" panose="02020603050405020304" pitchFamily="18" charset="0"/>
                <a:cs typeface="Times New Roman" panose="02020603050405020304" pitchFamily="18" charset="0"/>
              </a:rPr>
              <a:t> факультету активно </a:t>
            </a:r>
            <a:r>
              <a:rPr lang="ru-RU" dirty="0" err="1">
                <a:latin typeface="Times New Roman" panose="02020603050405020304" pitchFamily="18" charset="0"/>
                <a:cs typeface="Times New Roman" panose="02020603050405020304" pitchFamily="18" charset="0"/>
              </a:rPr>
              <a:t>обговорювали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запропоновані</a:t>
            </a:r>
            <a:r>
              <a:rPr lang="ru-RU" dirty="0">
                <a:latin typeface="Times New Roman" panose="02020603050405020304" pitchFamily="18" charset="0"/>
                <a:cs typeface="Times New Roman" panose="02020603050405020304" pitchFamily="18" charset="0"/>
              </a:rPr>
              <a:t> методики й </a:t>
            </a:r>
            <a:r>
              <a:rPr lang="ru-RU" dirty="0" err="1">
                <a:latin typeface="Times New Roman" panose="02020603050405020304" pitchFamily="18" charset="0"/>
                <a:cs typeface="Times New Roman" panose="02020603050405020304" pitchFamily="18" charset="0"/>
              </a:rPr>
              <a:t>ділилися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досвідом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викладання</a:t>
            </a:r>
            <a:r>
              <a:rPr lang="ru-RU"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Викладачами кафедри опубліковано </a:t>
            </a:r>
            <a:r>
              <a:rPr lang="ru-RU" b="1" dirty="0">
                <a:latin typeface="Times New Roman" panose="02020603050405020304" pitchFamily="18" charset="0"/>
                <a:cs typeface="Times New Roman" panose="02020603050405020304" pitchFamily="18" charset="0"/>
              </a:rPr>
              <a:t>44 </a:t>
            </a:r>
            <a:r>
              <a:rPr lang="uk-UA" dirty="0" err="1">
                <a:latin typeface="Times New Roman" panose="02020603050405020304" pitchFamily="18" charset="0"/>
                <a:cs typeface="Times New Roman" panose="02020603050405020304" pitchFamily="18" charset="0"/>
              </a:rPr>
              <a:t>статт</a:t>
            </a:r>
            <a:r>
              <a:rPr lang="ru-RU" dirty="0">
                <a:latin typeface="Times New Roman" panose="02020603050405020304" pitchFamily="18" charset="0"/>
                <a:cs typeface="Times New Roman" panose="02020603050405020304" pitchFamily="18" charset="0"/>
              </a:rPr>
              <a:t>і</a:t>
            </a:r>
            <a:r>
              <a:rPr lang="uk-UA" dirty="0">
                <a:latin typeface="Times New Roman" panose="02020603050405020304" pitchFamily="18" charset="0"/>
                <a:cs typeface="Times New Roman" panose="02020603050405020304" pitchFamily="18" charset="0"/>
              </a:rPr>
              <a:t> та тези, зокрема: </a:t>
            </a:r>
            <a:r>
              <a:rPr lang="uk-UA" b="1" dirty="0">
                <a:latin typeface="Times New Roman" panose="02020603050405020304" pitchFamily="18" charset="0"/>
                <a:cs typeface="Times New Roman" panose="02020603050405020304" pitchFamily="18" charset="0"/>
              </a:rPr>
              <a:t>1 </a:t>
            </a:r>
            <a:r>
              <a:rPr lang="uk-UA" dirty="0">
                <a:latin typeface="Times New Roman" panose="02020603050405020304" pitchFamily="18" charset="0"/>
                <a:cs typeface="Times New Roman" panose="02020603050405020304" pitchFamily="18" charset="0"/>
              </a:rPr>
              <a:t>стаття </a:t>
            </a:r>
            <a:r>
              <a:rPr lang="en-US" dirty="0">
                <a:latin typeface="Times New Roman" panose="02020603050405020304" pitchFamily="18" charset="0"/>
                <a:cs typeface="Times New Roman" panose="02020603050405020304" pitchFamily="18" charset="0"/>
              </a:rPr>
              <a:t>Scopus</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12 </a:t>
            </a:r>
            <a:r>
              <a:rPr lang="uk-UA" dirty="0">
                <a:latin typeface="Times New Roman" panose="02020603050405020304" pitchFamily="18" charset="0"/>
                <a:cs typeface="Times New Roman" panose="02020603050405020304" pitchFamily="18" charset="0"/>
              </a:rPr>
              <a:t>публікації у </a:t>
            </a:r>
            <a:r>
              <a:rPr lang="ru-RU" dirty="0" err="1">
                <a:latin typeface="Times New Roman" panose="02020603050405020304" pitchFamily="18" charset="0"/>
                <a:cs typeface="Times New Roman" panose="02020603050405020304" pitchFamily="18" charset="0"/>
              </a:rPr>
              <a:t>фахових</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виданнях</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6</a:t>
            </a:r>
            <a:r>
              <a:rPr lang="ru-RU" dirty="0">
                <a:latin typeface="Times New Roman" panose="02020603050405020304" pitchFamily="18" charset="0"/>
                <a:cs typeface="Times New Roman" panose="02020603050405020304" pitchFamily="18" charset="0"/>
              </a:rPr>
              <a:t> – у</a:t>
            </a:r>
            <a:r>
              <a:rPr lang="uk-UA" dirty="0">
                <a:latin typeface="Times New Roman" panose="02020603050405020304" pitchFamily="18" charset="0"/>
                <a:cs typeface="Times New Roman" panose="02020603050405020304" pitchFamily="18" charset="0"/>
              </a:rPr>
              <a:t> міжнародних виданнях, </a:t>
            </a:r>
            <a:r>
              <a:rPr lang="ru-RU" b="1" dirty="0">
                <a:latin typeface="Times New Roman" panose="02020603050405020304" pitchFamily="18" charset="0"/>
                <a:cs typeface="Times New Roman" panose="02020603050405020304" pitchFamily="18" charset="0"/>
              </a:rPr>
              <a:t>25</a:t>
            </a:r>
            <a:r>
              <a:rPr lang="uk-UA" dirty="0">
                <a:latin typeface="Times New Roman" panose="02020603050405020304" pitchFamily="18" charset="0"/>
                <a:cs typeface="Times New Roman" panose="02020603050405020304" pitchFamily="18" charset="0"/>
              </a:rPr>
              <a:t> – інших публікацій та </a:t>
            </a:r>
            <a:r>
              <a:rPr lang="uk-UA" b="1" dirty="0">
                <a:latin typeface="Times New Roman" panose="02020603050405020304" pitchFamily="18" charset="0"/>
                <a:cs typeface="Times New Roman" panose="02020603050405020304" pitchFamily="18" charset="0"/>
              </a:rPr>
              <a:t>10</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статтей</a:t>
            </a:r>
            <a:r>
              <a:rPr lang="uk-UA" dirty="0">
                <a:latin typeface="Times New Roman" panose="02020603050405020304" pitchFamily="18" charset="0"/>
                <a:cs typeface="Times New Roman" panose="02020603050405020304" pitchFamily="18" charset="0"/>
              </a:rPr>
              <a:t> підготовлено до друку.</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endParaRPr lang="ru-UA" dirty="0">
              <a:latin typeface="Times New Roman" panose="02020603050405020304" pitchFamily="18" charset="0"/>
              <a:cs typeface="Times New Roman" panose="02020603050405020304" pitchFamily="18" charset="0"/>
            </a:endParaRPr>
          </a:p>
          <a:p>
            <a:endParaRPr lang="ru-UA" dirty="0"/>
          </a:p>
          <a:p>
            <a:endParaRPr lang="ru-UA" dirty="0"/>
          </a:p>
        </p:txBody>
      </p:sp>
    </p:spTree>
    <p:extLst>
      <p:ext uri="{BB962C8B-B14F-4D97-AF65-F5344CB8AC3E}">
        <p14:creationId xmlns:p14="http://schemas.microsoft.com/office/powerpoint/2010/main" val="2577273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80ECEB-A916-488E-BD53-F0FD55DF7FB3}"/>
              </a:ext>
            </a:extLst>
          </p:cNvPr>
          <p:cNvSpPr>
            <a:spLocks noGrp="1"/>
          </p:cNvSpPr>
          <p:nvPr>
            <p:ph type="title"/>
          </p:nvPr>
        </p:nvSpPr>
        <p:spPr>
          <a:xfrm>
            <a:off x="223936" y="121299"/>
            <a:ext cx="11663264" cy="793102"/>
          </a:xfrm>
          <a:solidFill>
            <a:schemeClr val="accent1">
              <a:lumMod val="40000"/>
              <a:lumOff val="60000"/>
            </a:schemeClr>
          </a:solidFill>
        </p:spPr>
        <p:txBody>
          <a:bodyPr>
            <a:normAutofit fontScale="90000"/>
          </a:bodyPr>
          <a:lstStyle/>
          <a:p>
            <a:pPr algn="ctr"/>
            <a:r>
              <a:rPr lang="uk-UA" sz="3200" b="1" dirty="0">
                <a:latin typeface="Times New Roman" panose="02020603050405020304" pitchFamily="18" charset="0"/>
                <a:cs typeface="Times New Roman" panose="02020603050405020304" pitchFamily="18" charset="0"/>
              </a:rPr>
              <a:t>ОТРИМАНІ РЕЗУЛЬТАТИ ДОСЛІДЖЕННЯ</a:t>
            </a:r>
            <a:br>
              <a:rPr lang="uk-UA" sz="32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2022рік</a:t>
            </a:r>
            <a:endParaRPr lang="ru-UA" sz="3200" dirty="0"/>
          </a:p>
        </p:txBody>
      </p:sp>
      <p:sp>
        <p:nvSpPr>
          <p:cNvPr id="3" name="Объект 2">
            <a:extLst>
              <a:ext uri="{FF2B5EF4-FFF2-40B4-BE49-F238E27FC236}">
                <a16:creationId xmlns:a16="http://schemas.microsoft.com/office/drawing/2014/main" id="{D655CBF0-3994-4B53-9938-50CC55A9A27F}"/>
              </a:ext>
            </a:extLst>
          </p:cNvPr>
          <p:cNvSpPr>
            <a:spLocks noGrp="1"/>
          </p:cNvSpPr>
          <p:nvPr>
            <p:ph idx="1"/>
          </p:nvPr>
        </p:nvSpPr>
        <p:spPr>
          <a:xfrm>
            <a:off x="223935" y="914401"/>
            <a:ext cx="11663265" cy="5682342"/>
          </a:xfrm>
          <a:solidFill>
            <a:schemeClr val="accent4">
              <a:lumMod val="60000"/>
              <a:lumOff val="40000"/>
            </a:schemeClr>
          </a:solidFill>
        </p:spPr>
        <p:txBody>
          <a:bodyPr>
            <a:normAutofit/>
          </a:bodyPr>
          <a:lstStyle/>
          <a:p>
            <a:pPr algn="just"/>
            <a:r>
              <a:rPr lang="uk-UA" sz="2400" dirty="0">
                <a:latin typeface="Times New Roman" panose="02020603050405020304" pitchFamily="18" charset="0"/>
                <a:cs typeface="Times New Roman" panose="02020603050405020304" pitchFamily="18" charset="0"/>
              </a:rPr>
              <a:t>14 лютого 2022 р. - старшим викладачем кафедри </a:t>
            </a:r>
            <a:r>
              <a:rPr lang="uk-UA" sz="2400" b="1" dirty="0" err="1">
                <a:latin typeface="Times New Roman" panose="02020603050405020304" pitchFamily="18" charset="0"/>
                <a:cs typeface="Times New Roman" panose="02020603050405020304" pitchFamily="18" charset="0"/>
              </a:rPr>
              <a:t>Єлісєєвим</a:t>
            </a:r>
            <a:r>
              <a:rPr lang="uk-UA" sz="2400" b="1" dirty="0">
                <a:latin typeface="Times New Roman" panose="02020603050405020304" pitchFamily="18" charset="0"/>
                <a:cs typeface="Times New Roman" panose="02020603050405020304" pitchFamily="18" charset="0"/>
              </a:rPr>
              <a:t> І. А. </a:t>
            </a:r>
            <a:r>
              <a:rPr lang="uk-UA" sz="2400" dirty="0">
                <a:latin typeface="Times New Roman" panose="02020603050405020304" pitchFamily="18" charset="0"/>
                <a:cs typeface="Times New Roman" panose="02020603050405020304" pitchFamily="18" charset="0"/>
              </a:rPr>
              <a:t>проведено відкрите заняття у 111/1-ф групі з освітнього компоненту «Практичний курс англійської мови з мовленнєвою практикою та курсовою роботою» з теми: </a:t>
            </a:r>
            <a:r>
              <a:rPr lang="uk-UA" sz="2400" b="1" dirty="0">
                <a:latin typeface="Times New Roman" panose="02020603050405020304" pitchFamily="18" charset="0"/>
                <a:cs typeface="Times New Roman" panose="02020603050405020304" pitchFamily="18" charset="0"/>
              </a:rPr>
              <a:t>«</a:t>
            </a:r>
            <a:r>
              <a:rPr lang="uk-UA" sz="2400" b="1" dirty="0" err="1">
                <a:latin typeface="Times New Roman" panose="02020603050405020304" pitchFamily="18" charset="0"/>
                <a:cs typeface="Times New Roman" panose="02020603050405020304" pitchFamily="18" charset="0"/>
              </a:rPr>
              <a:t>Natural</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Disasters</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Accidents</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Giving</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Advice</a:t>
            </a:r>
            <a:r>
              <a:rPr lang="uk-UA" sz="2400" b="1" dirty="0">
                <a:latin typeface="Times New Roman" panose="02020603050405020304" pitchFamily="18" charset="0"/>
                <a:cs typeface="Times New Roman" panose="02020603050405020304" pitchFamily="18" charset="0"/>
              </a:rPr>
              <a:t>/</a:t>
            </a:r>
            <a:r>
              <a:rPr lang="uk-UA" sz="2400" b="1" dirty="0" err="1">
                <a:latin typeface="Times New Roman" panose="02020603050405020304" pitchFamily="18" charset="0"/>
                <a:cs typeface="Times New Roman" panose="02020603050405020304" pitchFamily="18" charset="0"/>
              </a:rPr>
              <a:t>Expressing</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Criticism</a:t>
            </a:r>
            <a:r>
              <a:rPr lang="uk-UA" sz="2400" b="1"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Тип заняття: узагальнення та систематизація знань, умінь і навичок. Заняття проводилось в режимі онлайн-відеоконференції на платформі </a:t>
            </a:r>
            <a:r>
              <a:rPr lang="uk-UA" sz="2400" dirty="0" err="1">
                <a:latin typeface="Times New Roman" panose="02020603050405020304" pitchFamily="18" charset="0"/>
                <a:cs typeface="Times New Roman" panose="02020603050405020304" pitchFamily="18" charset="0"/>
              </a:rPr>
              <a:t>Moodle</a:t>
            </a:r>
            <a:r>
              <a:rPr lang="uk-UA" sz="2400" dirty="0">
                <a:latin typeface="Times New Roman" panose="02020603050405020304" pitchFamily="18" charset="0"/>
                <a:cs typeface="Times New Roman" panose="02020603050405020304" pitchFamily="18" charset="0"/>
              </a:rPr>
              <a:t> ДН.</a:t>
            </a:r>
          </a:p>
          <a:p>
            <a:r>
              <a:rPr lang="uk-UA" sz="2400" dirty="0">
                <a:latin typeface="Times New Roman" panose="02020603050405020304" pitchFamily="18" charset="0"/>
                <a:cs typeface="Times New Roman" panose="02020603050405020304" pitchFamily="18" charset="0"/>
              </a:rPr>
              <a:t>16 лютого 2022 року – доцент кафедри </a:t>
            </a:r>
            <a:r>
              <a:rPr lang="uk-UA" sz="2400" b="1" dirty="0">
                <a:latin typeface="Times New Roman" panose="02020603050405020304" pitchFamily="18" charset="0"/>
                <a:cs typeface="Times New Roman" panose="02020603050405020304" pitchFamily="18" charset="0"/>
              </a:rPr>
              <a:t>Матюха Г. В.</a:t>
            </a:r>
            <a:r>
              <a:rPr lang="uk-UA" sz="2400" dirty="0">
                <a:latin typeface="Times New Roman" panose="02020603050405020304" pitchFamily="18" charset="0"/>
                <a:cs typeface="Times New Roman" panose="02020603050405020304" pitchFamily="18" charset="0"/>
              </a:rPr>
              <a:t> провела відкриту лекцію з курсу методики навчання іноземних мов для студентів ІІІ курсу з теми </a:t>
            </a:r>
            <a:r>
              <a:rPr lang="uk-UA" sz="2400" b="1" dirty="0">
                <a:latin typeface="Times New Roman" panose="02020603050405020304" pitchFamily="18" charset="0"/>
                <a:cs typeface="Times New Roman" panose="02020603050405020304" pitchFamily="18" charset="0"/>
              </a:rPr>
              <a:t>"Контроль в навчанні іноземних мов"</a:t>
            </a:r>
            <a:r>
              <a:rPr lang="uk-UA" sz="2400" dirty="0">
                <a:latin typeface="Times New Roman" panose="02020603050405020304" pitchFamily="18" charset="0"/>
                <a:cs typeface="Times New Roman" panose="02020603050405020304" pitchFamily="18" charset="0"/>
              </a:rPr>
              <a:t> із запрошенням </a:t>
            </a:r>
            <a:r>
              <a:rPr lang="uk-UA" sz="2400" dirty="0" err="1">
                <a:latin typeface="Times New Roman" panose="02020603050405020304" pitchFamily="18" charset="0"/>
                <a:cs typeface="Times New Roman" panose="02020603050405020304" pitchFamily="18" charset="0"/>
              </a:rPr>
              <a:t>співлектора</a:t>
            </a:r>
            <a:r>
              <a:rPr lang="uk-UA" sz="2400" dirty="0">
                <a:latin typeface="Times New Roman" panose="02020603050405020304" pitchFamily="18" charset="0"/>
                <a:cs typeface="Times New Roman" panose="02020603050405020304" pitchFamily="18" charset="0"/>
              </a:rPr>
              <a:t>-вчителя англійської мови ЗСО №4 міста Мелітополя </a:t>
            </a:r>
            <a:r>
              <a:rPr lang="uk-UA" sz="2400" b="1" dirty="0" err="1">
                <a:latin typeface="Times New Roman" panose="02020603050405020304" pitchFamily="18" charset="0"/>
                <a:cs typeface="Times New Roman" panose="02020603050405020304" pitchFamily="18" charset="0"/>
              </a:rPr>
              <a:t>Кожаєвої</a:t>
            </a:r>
            <a:r>
              <a:rPr lang="uk-UA" sz="2400" b="1" dirty="0">
                <a:latin typeface="Times New Roman" panose="02020603050405020304" pitchFamily="18" charset="0"/>
                <a:cs typeface="Times New Roman" panose="02020603050405020304" pitchFamily="18" charset="0"/>
              </a:rPr>
              <a:t> А.С.</a:t>
            </a:r>
          </a:p>
          <a:p>
            <a:r>
              <a:rPr lang="uk-UA" sz="2400" dirty="0">
                <a:latin typeface="Times New Roman" panose="02020603050405020304" pitchFamily="18" charset="0"/>
                <a:cs typeface="Times New Roman" panose="02020603050405020304" pitchFamily="18" charset="0"/>
              </a:rPr>
              <a:t>травень 2022 року - організували і провели студентський </a:t>
            </a:r>
            <a:r>
              <a:rPr lang="uk-UA" sz="2400" dirty="0" err="1">
                <a:latin typeface="Times New Roman" panose="02020603050405020304" pitchFamily="18" charset="0"/>
                <a:cs typeface="Times New Roman" panose="02020603050405020304" pitchFamily="18" charset="0"/>
              </a:rPr>
              <a:t>міжкафедральний</a:t>
            </a:r>
            <a:r>
              <a:rPr lang="uk-UA" sz="2400" dirty="0">
                <a:latin typeface="Times New Roman" panose="02020603050405020304" pitchFamily="18" charset="0"/>
                <a:cs typeface="Times New Roman" panose="02020603050405020304" pitchFamily="18" charset="0"/>
              </a:rPr>
              <a:t> науково-практичний он-лайн форум </a:t>
            </a:r>
            <a:r>
              <a:rPr lang="uk-UA" sz="2400" b="1" dirty="0">
                <a:latin typeface="Times New Roman" panose="02020603050405020304" pitchFamily="18" charset="0"/>
                <a:cs typeface="Times New Roman" panose="02020603050405020304" pitchFamily="18" charset="0"/>
              </a:rPr>
              <a:t>«Актуальні проблеми функціонування мови і літератури в сучасному </a:t>
            </a:r>
            <a:r>
              <a:rPr lang="uk-UA" sz="2400" b="1" dirty="0" err="1">
                <a:latin typeface="Times New Roman" panose="02020603050405020304" pitchFamily="18" charset="0"/>
                <a:cs typeface="Times New Roman" panose="02020603050405020304" pitchFamily="18" charset="0"/>
              </a:rPr>
              <a:t>поліетнічному</a:t>
            </a:r>
            <a:r>
              <a:rPr lang="uk-UA" sz="2400" b="1" dirty="0">
                <a:latin typeface="Times New Roman" panose="02020603050405020304" pitchFamily="18" charset="0"/>
                <a:cs typeface="Times New Roman" panose="02020603050405020304" pitchFamily="18" charset="0"/>
              </a:rPr>
              <a:t> суспільстві та методів їх викладання як результат рефлексії</a:t>
            </a: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в освітньому процесі»</a:t>
            </a:r>
            <a:r>
              <a:rPr lang="uk-UA" sz="2400" dirty="0">
                <a:latin typeface="Times New Roman" panose="02020603050405020304" pitchFamily="18" charset="0"/>
                <a:cs typeface="Times New Roman" panose="02020603050405020304" pitchFamily="18" charset="0"/>
              </a:rPr>
              <a:t> за допомогою </a:t>
            </a:r>
            <a:r>
              <a:rPr lang="en-US" sz="2400" dirty="0">
                <a:latin typeface="Times New Roman" panose="02020603050405020304" pitchFamily="18" charset="0"/>
                <a:cs typeface="Times New Roman" panose="02020603050405020304" pitchFamily="18" charset="0"/>
              </a:rPr>
              <a:t>Skype</a:t>
            </a:r>
            <a:r>
              <a:rPr lang="uk-UA" sz="2400" dirty="0">
                <a:latin typeface="Times New Roman" panose="02020603050405020304" pitchFamily="18" charset="0"/>
                <a:cs typeface="Times New Roman" panose="02020603050405020304" pitchFamily="18" charset="0"/>
              </a:rPr>
              <a:t> платформи.</a:t>
            </a:r>
            <a:endParaRPr lang="ru-UA" sz="2400" dirty="0">
              <a:latin typeface="Times New Roman" panose="02020603050405020304" pitchFamily="18" charset="0"/>
              <a:cs typeface="Times New Roman" panose="02020603050405020304" pitchFamily="18" charset="0"/>
            </a:endParaRPr>
          </a:p>
          <a:p>
            <a:endParaRPr lang="ru-UA" sz="2400" b="1" dirty="0">
              <a:latin typeface="Times New Roman" panose="02020603050405020304" pitchFamily="18" charset="0"/>
              <a:cs typeface="Times New Roman" panose="02020603050405020304" pitchFamily="18" charset="0"/>
            </a:endParaRPr>
          </a:p>
          <a:p>
            <a:endParaRPr lang="ru-UA" sz="2400"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863154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49130-7B8C-467A-82D3-AEF618CAEC27}"/>
              </a:ext>
            </a:extLst>
          </p:cNvPr>
          <p:cNvSpPr>
            <a:spLocks noGrp="1"/>
          </p:cNvSpPr>
          <p:nvPr>
            <p:ph type="title"/>
          </p:nvPr>
        </p:nvSpPr>
        <p:spPr>
          <a:xfrm>
            <a:off x="270587" y="0"/>
            <a:ext cx="11747242" cy="1035698"/>
          </a:xfrm>
          <a:solidFill>
            <a:schemeClr val="accent1">
              <a:lumMod val="40000"/>
              <a:lumOff val="6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2022рік</a:t>
            </a:r>
            <a:endParaRPr lang="ru-UA" sz="2800" dirty="0"/>
          </a:p>
        </p:txBody>
      </p:sp>
      <p:sp>
        <p:nvSpPr>
          <p:cNvPr id="3" name="Объект 2">
            <a:extLst>
              <a:ext uri="{FF2B5EF4-FFF2-40B4-BE49-F238E27FC236}">
                <a16:creationId xmlns:a16="http://schemas.microsoft.com/office/drawing/2014/main" id="{04D8CD26-CF08-4061-9D2D-A2EE5B4BC92D}"/>
              </a:ext>
            </a:extLst>
          </p:cNvPr>
          <p:cNvSpPr>
            <a:spLocks noGrp="1"/>
          </p:cNvSpPr>
          <p:nvPr>
            <p:ph idx="1"/>
          </p:nvPr>
        </p:nvSpPr>
        <p:spPr>
          <a:xfrm>
            <a:off x="270587" y="1035698"/>
            <a:ext cx="11747242" cy="5561045"/>
          </a:xfrm>
          <a:solidFill>
            <a:schemeClr val="accent4">
              <a:lumMod val="60000"/>
              <a:lumOff val="40000"/>
            </a:schemeClr>
          </a:solidFill>
        </p:spPr>
        <p:txBody>
          <a:bodyPr>
            <a:normAutofit fontScale="92500" lnSpcReduction="10000"/>
          </a:bodyPr>
          <a:lstStyle/>
          <a:p>
            <a:endParaRPr lang="uk-UA" dirty="0"/>
          </a:p>
          <a:p>
            <a:pPr algn="just"/>
            <a:r>
              <a:rPr lang="uk-UA" dirty="0">
                <a:latin typeface="Times New Roman" panose="02020603050405020304" pitchFamily="18" charset="0"/>
                <a:cs typeface="Times New Roman" panose="02020603050405020304" pitchFamily="18" charset="0"/>
              </a:rPr>
              <a:t>Викладачі кафедри (</a:t>
            </a:r>
            <a:r>
              <a:rPr lang="uk-UA" dirty="0" err="1">
                <a:latin typeface="Times New Roman" panose="02020603050405020304" pitchFamily="18" charset="0"/>
                <a:cs typeface="Times New Roman" panose="02020603050405020304" pitchFamily="18" charset="0"/>
              </a:rPr>
              <a:t>Гостіщева</a:t>
            </a:r>
            <a:r>
              <a:rPr lang="uk-UA" dirty="0">
                <a:latin typeface="Times New Roman" panose="02020603050405020304" pitchFamily="18" charset="0"/>
                <a:cs typeface="Times New Roman" panose="02020603050405020304" pitchFamily="18" charset="0"/>
              </a:rPr>
              <a:t> Н.О., Харченко Т.І., Матюха Г.В., </a:t>
            </a:r>
            <a:r>
              <a:rPr lang="uk-UA" dirty="0" err="1">
                <a:latin typeface="Times New Roman" panose="02020603050405020304" pitchFamily="18" charset="0"/>
                <a:cs typeface="Times New Roman" panose="02020603050405020304" pitchFamily="18" charset="0"/>
              </a:rPr>
              <a:t>Баранцова</a:t>
            </a:r>
            <a:r>
              <a:rPr lang="uk-UA" dirty="0">
                <a:latin typeface="Times New Roman" panose="02020603050405020304" pitchFamily="18" charset="0"/>
                <a:cs typeface="Times New Roman" panose="02020603050405020304" pitchFamily="18" charset="0"/>
              </a:rPr>
              <a:t> І.О., Коноваленко Т.В., </a:t>
            </a:r>
            <a:r>
              <a:rPr lang="uk-UA" dirty="0" err="1">
                <a:latin typeface="Times New Roman" panose="02020603050405020304" pitchFamily="18" charset="0"/>
                <a:cs typeface="Times New Roman" panose="02020603050405020304" pitchFamily="18" charset="0"/>
              </a:rPr>
              <a:t>Єлісєєв</a:t>
            </a:r>
            <a:r>
              <a:rPr lang="uk-UA" dirty="0">
                <a:latin typeface="Times New Roman" panose="02020603050405020304" pitchFamily="18" charset="0"/>
                <a:cs typeface="Times New Roman" panose="02020603050405020304" pitchFamily="18" charset="0"/>
              </a:rPr>
              <a:t> І.А., </a:t>
            </a:r>
            <a:r>
              <a:rPr lang="uk-UA" dirty="0" err="1">
                <a:latin typeface="Times New Roman" panose="02020603050405020304" pitchFamily="18" charset="0"/>
                <a:cs typeface="Times New Roman" panose="02020603050405020304" pitchFamily="18" charset="0"/>
              </a:rPr>
              <a:t>Надольська</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Ю.А., </a:t>
            </a:r>
            <a:r>
              <a:rPr lang="uk-UA" dirty="0" err="1">
                <a:latin typeface="Times New Roman" panose="02020603050405020304" pitchFamily="18" charset="0"/>
                <a:cs typeface="Times New Roman" panose="02020603050405020304" pitchFamily="18" charset="0"/>
              </a:rPr>
              <a:t>Єпіфанцева</a:t>
            </a:r>
            <a:r>
              <a:rPr lang="uk-UA" dirty="0">
                <a:latin typeface="Times New Roman" panose="02020603050405020304" pitchFamily="18" charset="0"/>
                <a:cs typeface="Times New Roman" panose="02020603050405020304" pitchFamily="18" charset="0"/>
              </a:rPr>
              <a:t> Л.А.) є учасниками міжнародної професійної організації викладачів англійської мови як іноземної </a:t>
            </a:r>
            <a:r>
              <a:rPr lang="ru-RU" b="1" dirty="0">
                <a:latin typeface="Times New Roman" panose="02020603050405020304" pitchFamily="18" charset="0"/>
                <a:cs typeface="Times New Roman" panose="02020603050405020304" pitchFamily="18" charset="0"/>
              </a:rPr>
              <a:t>TESOL</a:t>
            </a:r>
            <a:r>
              <a:rPr lang="uk-UA"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Teaching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English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Speakers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Other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Languages</a:t>
            </a:r>
            <a:r>
              <a:rPr lang="uk-UA" dirty="0">
                <a:latin typeface="Times New Roman" panose="02020603050405020304" pitchFamily="18" charset="0"/>
                <a:cs typeface="Times New Roman" panose="02020603050405020304" pitchFamily="18" charset="0"/>
              </a:rPr>
              <a:t>), 2022 р. (Свідоцтво 22/00244 від 24 травня 2022</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a:t>
            </a:r>
            <a:endParaRPr lang="ru-UA" dirty="0">
              <a:latin typeface="Times New Roman" panose="02020603050405020304" pitchFamily="18" charset="0"/>
              <a:cs typeface="Times New Roman" panose="02020603050405020304" pitchFamily="18" charset="0"/>
            </a:endParaRPr>
          </a:p>
          <a:p>
            <a:pPr algn="just"/>
            <a:r>
              <a:rPr lang="uk-UA" sz="2600" dirty="0">
                <a:latin typeface="Times New Roman" panose="02020603050405020304" pitchFamily="18" charset="0"/>
                <a:cs typeface="Times New Roman" panose="02020603050405020304" pitchFamily="18" charset="0"/>
              </a:rPr>
              <a:t>13-14 жовтня 2022 року - організували і провели VI Міжнародну науково-практичну конференцію (формат проведення: онлайн) </a:t>
            </a:r>
            <a:r>
              <a:rPr lang="uk-UA" sz="2600" b="1" dirty="0">
                <a:latin typeface="Times New Roman" panose="02020603050405020304" pitchFamily="18" charset="0"/>
                <a:cs typeface="Times New Roman" panose="02020603050405020304" pitchFamily="18" charset="0"/>
              </a:rPr>
              <a:t>«Актуальні проблеми функціонування мови і літератури в сучасному полікультурному суспільстві»</a:t>
            </a:r>
          </a:p>
          <a:p>
            <a:pPr algn="just"/>
            <a:r>
              <a:rPr lang="uk-UA" sz="2600" dirty="0">
                <a:latin typeface="Times New Roman" panose="02020603050405020304" pitchFamily="18" charset="0"/>
                <a:cs typeface="Times New Roman" panose="02020603050405020304" pitchFamily="18" charset="0"/>
              </a:rPr>
              <a:t>За матеріалами студентської конференції видано «</a:t>
            </a:r>
            <a:r>
              <a:rPr lang="uk-UA" sz="2600" b="1" dirty="0">
                <a:latin typeface="Times New Roman" panose="02020603050405020304" pitchFamily="18" charset="0"/>
                <a:cs typeface="Times New Roman" panose="02020603050405020304" pitchFamily="18" charset="0"/>
              </a:rPr>
              <a:t>Студентські наукові студії.</a:t>
            </a:r>
            <a:r>
              <a:rPr lang="uk-UA" sz="2600" dirty="0">
                <a:latin typeface="Times New Roman" panose="02020603050405020304" pitchFamily="18" charset="0"/>
                <a:cs typeface="Times New Roman" panose="02020603050405020304" pitchFamily="18" charset="0"/>
              </a:rPr>
              <a:t> Збірник наукових праць студентів. – Мелітополь: МДПУ ім. Богдана Хмельницького, 2022»</a:t>
            </a:r>
          </a:p>
          <a:p>
            <a:pPr algn="just"/>
            <a:r>
              <a:rPr lang="uk-UA" sz="2600" dirty="0">
                <a:latin typeface="Times New Roman" panose="02020603050405020304" pitchFamily="18" charset="0"/>
                <a:cs typeface="Times New Roman" panose="02020603050405020304" pitchFamily="18" charset="0"/>
              </a:rPr>
              <a:t>27 жовтня 2022 року доцент кафедри Матюха Г.В. разом з учителькою ЗСО №4 міста Мелітополь </a:t>
            </a:r>
            <a:r>
              <a:rPr lang="uk-UA" sz="2600" dirty="0" err="1">
                <a:latin typeface="Times New Roman" panose="02020603050405020304" pitchFamily="18" charset="0"/>
                <a:cs typeface="Times New Roman" panose="02020603050405020304" pitchFamily="18" charset="0"/>
              </a:rPr>
              <a:t>Кожаєвою</a:t>
            </a:r>
            <a:r>
              <a:rPr lang="uk-UA" sz="2600" dirty="0">
                <a:latin typeface="Times New Roman" panose="02020603050405020304" pitchFamily="18" charset="0"/>
                <a:cs typeface="Times New Roman" panose="02020603050405020304" pitchFamily="18" charset="0"/>
              </a:rPr>
              <a:t> А.С. і здобувачами вищої освіти академічних груп 119-ф та 511-ф провела майстер-клас з теми «Організація зворотного зв'язку на заняттях з іноземної мови засобами Інтернет платформ», яка є частиною теми науково-дослідної роботи кафедри методики викладання германських мов.</a:t>
            </a:r>
          </a:p>
          <a:p>
            <a:endParaRPr lang="ru-UA" dirty="0"/>
          </a:p>
        </p:txBody>
      </p:sp>
    </p:spTree>
    <p:extLst>
      <p:ext uri="{BB962C8B-B14F-4D97-AF65-F5344CB8AC3E}">
        <p14:creationId xmlns:p14="http://schemas.microsoft.com/office/powerpoint/2010/main" val="3635456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E84846-0A2F-4A23-8CF5-6ADD4BB40942}"/>
              </a:ext>
            </a:extLst>
          </p:cNvPr>
          <p:cNvSpPr>
            <a:spLocks noGrp="1"/>
          </p:cNvSpPr>
          <p:nvPr>
            <p:ph type="title"/>
          </p:nvPr>
        </p:nvSpPr>
        <p:spPr>
          <a:xfrm>
            <a:off x="447869" y="74645"/>
            <a:ext cx="11476653" cy="774441"/>
          </a:xfrm>
          <a:solidFill>
            <a:schemeClr val="accent1">
              <a:lumMod val="40000"/>
              <a:lumOff val="60000"/>
            </a:schemeClr>
          </a:solidFill>
        </p:spPr>
        <p:txBody>
          <a:bodyPr>
            <a:normAutofit fontScale="90000"/>
          </a:bodyPr>
          <a:lstStyle/>
          <a:p>
            <a:pPr algn="ctr"/>
            <a:r>
              <a:rPr lang="uk-UA" sz="3200" b="1" dirty="0">
                <a:latin typeface="Times New Roman" panose="02020603050405020304" pitchFamily="18" charset="0"/>
                <a:cs typeface="Times New Roman" panose="02020603050405020304" pitchFamily="18" charset="0"/>
              </a:rPr>
              <a:t>ОТРИМАНІ РЕЗУЛЬТАТИ ДОСЛІДЖЕННЯ</a:t>
            </a:r>
            <a:br>
              <a:rPr lang="uk-UA" sz="32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2022рік</a:t>
            </a:r>
            <a:endParaRPr lang="ru-UA" sz="3200" dirty="0"/>
          </a:p>
        </p:txBody>
      </p:sp>
      <p:sp>
        <p:nvSpPr>
          <p:cNvPr id="3" name="Объект 2">
            <a:extLst>
              <a:ext uri="{FF2B5EF4-FFF2-40B4-BE49-F238E27FC236}">
                <a16:creationId xmlns:a16="http://schemas.microsoft.com/office/drawing/2014/main" id="{892B772C-9670-4723-8073-7FE151B6C8BA}"/>
              </a:ext>
            </a:extLst>
          </p:cNvPr>
          <p:cNvSpPr>
            <a:spLocks noGrp="1"/>
          </p:cNvSpPr>
          <p:nvPr>
            <p:ph idx="1"/>
          </p:nvPr>
        </p:nvSpPr>
        <p:spPr>
          <a:xfrm>
            <a:off x="447869" y="849086"/>
            <a:ext cx="11476653" cy="5784979"/>
          </a:xfrm>
          <a:solidFill>
            <a:schemeClr val="accent4">
              <a:lumMod val="60000"/>
              <a:lumOff val="40000"/>
            </a:schemeClr>
          </a:solidFill>
        </p:spPr>
        <p:txBody>
          <a:bodyPr>
            <a:normAutofit fontScale="92500"/>
          </a:bodyPr>
          <a:lstStyle/>
          <a:p>
            <a:pPr algn="just"/>
            <a:r>
              <a:rPr lang="ru-RU" sz="2400" dirty="0" err="1">
                <a:latin typeface="Times New Roman" panose="02020603050405020304" pitchFamily="18" charset="0"/>
                <a:cs typeface="Times New Roman" panose="02020603050405020304" pitchFamily="18" charset="0"/>
              </a:rPr>
              <a:t>Продовжується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співпраця</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з </a:t>
            </a:r>
            <a:r>
              <a:rPr lang="ru-RU" sz="2400" b="1" dirty="0" err="1">
                <a:latin typeface="Times New Roman" panose="02020603050405020304" pitchFamily="18" charset="0"/>
                <a:cs typeface="Times New Roman" panose="02020603050405020304" pitchFamily="18" charset="0"/>
              </a:rPr>
              <a:t>Британською</a:t>
            </a:r>
            <a:r>
              <a:rPr lang="ru-RU" sz="2400" b="1" dirty="0">
                <a:latin typeface="Times New Roman" panose="02020603050405020304" pitchFamily="18" charset="0"/>
                <a:cs typeface="Times New Roman" panose="02020603050405020304" pitchFamily="18" charset="0"/>
              </a:rPr>
              <a:t> Радою в </a:t>
            </a:r>
            <a:r>
              <a:rPr lang="ru-RU" sz="2400" b="1" dirty="0" err="1">
                <a:latin typeface="Times New Roman" panose="02020603050405020304" pitchFamily="18" charset="0"/>
                <a:cs typeface="Times New Roman" panose="02020603050405020304" pitchFamily="18" charset="0"/>
              </a:rPr>
              <a:t>Україні</a:t>
            </a:r>
            <a:r>
              <a:rPr lang="ru-RU" sz="2400" dirty="0">
                <a:latin typeface="Times New Roman" panose="02020603050405020304" pitchFamily="18" charset="0"/>
                <a:cs typeface="Times New Roman" panose="02020603050405020304" pitchFamily="18" charset="0"/>
              </a:rPr>
              <a:t> (Коноваленко Т.В., Гончарова О.А.) в рамках </a:t>
            </a:r>
            <a:r>
              <a:rPr lang="ru-RU" sz="2400" dirty="0" err="1">
                <a:latin typeface="Times New Roman" panose="02020603050405020304" pitchFamily="18" charset="0"/>
                <a:cs typeface="Times New Roman" panose="02020603050405020304" pitchFamily="18" charset="0"/>
              </a:rPr>
              <a:t>спільного</a:t>
            </a:r>
            <a:r>
              <a:rPr lang="ru-RU" sz="2400" dirty="0">
                <a:latin typeface="Times New Roman" panose="02020603050405020304" pitchFamily="18" charset="0"/>
                <a:cs typeface="Times New Roman" panose="02020603050405020304" pitchFamily="18" charset="0"/>
              </a:rPr>
              <a:t> про</a:t>
            </a:r>
            <a:r>
              <a:rPr lang="uk-UA" sz="2400" dirty="0">
                <a:latin typeface="Times New Roman" panose="02020603050405020304" pitchFamily="18" charset="0"/>
                <a:cs typeface="Times New Roman" panose="02020603050405020304" pitchFamily="18" charset="0"/>
              </a:rPr>
              <a:t>є</a:t>
            </a:r>
            <a:r>
              <a:rPr lang="ru-RU" sz="2400" dirty="0" err="1">
                <a:latin typeface="Times New Roman" panose="02020603050405020304" pitchFamily="18" charset="0"/>
                <a:cs typeface="Times New Roman" panose="02020603050405020304" pitchFamily="18" charset="0"/>
              </a:rPr>
              <a:t>кту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Британської</a:t>
            </a:r>
            <a:r>
              <a:rPr lang="ru-RU" sz="2400" dirty="0">
                <a:latin typeface="Times New Roman" panose="02020603050405020304" pitchFamily="18" charset="0"/>
                <a:cs typeface="Times New Roman" panose="02020603050405020304" pitchFamily="18" charset="0"/>
              </a:rPr>
              <a:t> Ради в </a:t>
            </a:r>
            <a:r>
              <a:rPr lang="ru-RU" sz="2400" dirty="0" err="1">
                <a:latin typeface="Times New Roman" panose="02020603050405020304" pitchFamily="18" charset="0"/>
                <a:cs typeface="Times New Roman" panose="02020603050405020304" pitchFamily="18" charset="0"/>
              </a:rPr>
              <a:t>Україні</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Міністерства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і науки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cs typeface="Times New Roman" panose="02020603050405020304" pitchFamily="18" charset="0"/>
              </a:rPr>
              <a:t>Шкільний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вчитель</a:t>
            </a:r>
            <a:r>
              <a:rPr lang="ru-RU" sz="2400" b="1" dirty="0">
                <a:latin typeface="Times New Roman" panose="02020603050405020304" pitchFamily="18" charset="0"/>
                <a:cs typeface="Times New Roman" panose="02020603050405020304" pitchFamily="18" charset="0"/>
              </a:rPr>
              <a:t> нового </a:t>
            </a:r>
            <a:r>
              <a:rPr lang="ru-RU" sz="2400" b="1" dirty="0" err="1">
                <a:latin typeface="Times New Roman" panose="02020603050405020304" pitchFamily="18" charset="0"/>
                <a:cs typeface="Times New Roman" panose="02020603050405020304" pitchFamily="18" charset="0"/>
              </a:rPr>
              <a:t>покоління</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У межах про</a:t>
            </a:r>
            <a:r>
              <a:rPr lang="uk-UA" sz="2400" dirty="0">
                <a:latin typeface="Times New Roman" panose="02020603050405020304" pitchFamily="18" charset="0"/>
                <a:cs typeface="Times New Roman" panose="02020603050405020304" pitchFamily="18" charset="0"/>
              </a:rPr>
              <a:t>є</a:t>
            </a:r>
            <a:r>
              <a:rPr lang="ru-RU" sz="2400" dirty="0" err="1">
                <a:latin typeface="Times New Roman" panose="02020603050405020304" pitchFamily="18" charset="0"/>
                <a:cs typeface="Times New Roman" panose="02020603050405020304" pitchFamily="18" charset="0"/>
              </a:rPr>
              <a:t>кту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викладачі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кафедри</a:t>
            </a:r>
            <a:r>
              <a:rPr lang="ru-RU" sz="2400" dirty="0">
                <a:latin typeface="Times New Roman" panose="02020603050405020304" pitchFamily="18" charset="0"/>
                <a:cs typeface="Times New Roman" panose="02020603050405020304" pitchFamily="18" charset="0"/>
              </a:rPr>
              <a:t> брали участь у </a:t>
            </a:r>
            <a:r>
              <a:rPr lang="ru-RU" sz="2400" dirty="0" err="1">
                <a:latin typeface="Times New Roman" panose="02020603050405020304" pitchFamily="18" charset="0"/>
                <a:cs typeface="Times New Roman" panose="02020603050405020304" pitchFamily="18" charset="0"/>
              </a:rPr>
              <a:t>дискусіях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інтерактивних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семінарах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круглих</a:t>
            </a:r>
            <a:r>
              <a:rPr lang="ru-RU" sz="2400" dirty="0">
                <a:latin typeface="Times New Roman" panose="02020603050405020304" pitchFamily="18" charset="0"/>
                <a:cs typeface="Times New Roman" panose="02020603050405020304" pitchFamily="18" charset="0"/>
              </a:rPr>
              <a:t> столах, </a:t>
            </a:r>
            <a:r>
              <a:rPr lang="ru-RU" sz="2400" dirty="0" err="1">
                <a:latin typeface="Times New Roman" panose="02020603050405020304" pitchFamily="18" charset="0"/>
                <a:cs typeface="Times New Roman" panose="02020603050405020304" pitchFamily="18" charset="0"/>
              </a:rPr>
              <a:t>літніх</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зимніх</a:t>
            </a:r>
            <a:r>
              <a:rPr lang="ru-RU" sz="2400" dirty="0">
                <a:latin typeface="Times New Roman" panose="02020603050405020304" pitchFamily="18" charset="0"/>
                <a:cs typeface="Times New Roman" panose="02020603050405020304" pitchFamily="18" charset="0"/>
              </a:rPr>
              <a:t> школах-</a:t>
            </a:r>
            <a:r>
              <a:rPr lang="ru-RU" sz="2400" dirty="0" err="1">
                <a:latin typeface="Times New Roman" panose="02020603050405020304" pitchFamily="18" charset="0"/>
                <a:cs typeface="Times New Roman" panose="02020603050405020304" pitchFamily="18" charset="0"/>
              </a:rPr>
              <a:t>тренінгах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здійснювали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експериментальну</a:t>
            </a:r>
            <a:r>
              <a:rPr lang="ru-RU" sz="2400" dirty="0">
                <a:latin typeface="Times New Roman" panose="02020603050405020304" pitchFamily="18" charset="0"/>
                <a:cs typeface="Times New Roman" panose="02020603050405020304" pitchFamily="18" charset="0"/>
              </a:rPr>
              <a:t> роботу. Проведено </a:t>
            </a:r>
            <a:r>
              <a:rPr lang="ru-RU" sz="2400" dirty="0" err="1">
                <a:latin typeface="Times New Roman" panose="02020603050405020304" pitchFamily="18" charset="0"/>
                <a:cs typeface="Times New Roman" panose="02020603050405020304" pitchFamily="18" charset="0"/>
              </a:rPr>
              <a:t>моніторинг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ефективності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програми</a:t>
            </a:r>
            <a:r>
              <a:rPr lang="ru-RU" sz="2400" dirty="0">
                <a:latin typeface="Times New Roman" panose="02020603050405020304" pitchFamily="18" charset="0"/>
                <a:cs typeface="Times New Roman" panose="02020603050405020304" pitchFamily="18" charset="0"/>
              </a:rPr>
              <a:t> з Методики </a:t>
            </a:r>
            <a:r>
              <a:rPr lang="ru-RU" sz="2400" dirty="0" err="1">
                <a:latin typeface="Times New Roman" panose="02020603050405020304" pitchFamily="18" charset="0"/>
                <a:cs typeface="Times New Roman" panose="02020603050405020304" pitchFamily="18" charset="0"/>
              </a:rPr>
              <a:t>навчання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англійської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впроваджується</a:t>
            </a:r>
            <a:r>
              <a:rPr lang="ru-RU" sz="2400" dirty="0">
                <a:latin typeface="Times New Roman" panose="02020603050405020304" pitchFamily="18" charset="0"/>
                <a:cs typeface="Times New Roman" panose="02020603050405020304" pitchFamily="18" charset="0"/>
              </a:rPr>
              <a:t>.</a:t>
            </a:r>
          </a:p>
          <a:p>
            <a:r>
              <a:rPr lang="uk-UA" sz="2600" dirty="0">
                <a:latin typeface="Times New Roman" panose="02020603050405020304" pitchFamily="18" charset="0"/>
                <a:cs typeface="Times New Roman" panose="02020603050405020304" pitchFamily="18" charset="0"/>
              </a:rPr>
              <a:t>Доценти Гончарова О.А. та Маслова А.В. о</a:t>
            </a:r>
            <a:r>
              <a:rPr lang="ru-RU" sz="2600" dirty="0" err="1">
                <a:latin typeface="Times New Roman" panose="02020603050405020304" pitchFamily="18" charset="0"/>
                <a:cs typeface="Times New Roman" panose="02020603050405020304" pitchFamily="18" charset="0"/>
              </a:rPr>
              <a:t>трима</a:t>
            </a:r>
            <a:r>
              <a:rPr lang="uk-UA" sz="2600" dirty="0" err="1">
                <a:latin typeface="Times New Roman" panose="02020603050405020304" pitchFamily="18" charset="0"/>
                <a:cs typeface="Times New Roman" panose="02020603050405020304" pitchFamily="18" charset="0"/>
              </a:rPr>
              <a:t>ли</a:t>
            </a:r>
            <a:r>
              <a:rPr lang="uk-UA" sz="2600" dirty="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грант на </a:t>
            </a:r>
            <a:r>
              <a:rPr lang="ru-RU" sz="2600" b="1" dirty="0" err="1">
                <a:latin typeface="Times New Roman" panose="02020603050405020304" pitchFamily="18" charset="0"/>
                <a:cs typeface="Times New Roman" panose="02020603050405020304" pitchFamily="18" charset="0"/>
              </a:rPr>
              <a:t>імпрлементацію</a:t>
            </a:r>
            <a:r>
              <a:rPr lang="ru-RU" sz="2600" b="1" dirty="0">
                <a:latin typeface="Times New Roman" panose="02020603050405020304" pitchFamily="18" charset="0"/>
                <a:cs typeface="Times New Roman" panose="02020603050405020304" pitchFamily="18" charset="0"/>
              </a:rPr>
              <a:t> Модуля Жана Моне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Strengthening</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the</a:t>
            </a:r>
            <a:r>
              <a:rPr lang="ru-RU" sz="2600" dirty="0">
                <a:latin typeface="Times New Roman" panose="02020603050405020304" pitchFamily="18" charset="0"/>
                <a:cs typeface="Times New Roman" panose="02020603050405020304" pitchFamily="18" charset="0"/>
              </a:rPr>
              <a:t> EU </a:t>
            </a:r>
            <a:r>
              <a:rPr lang="ru-RU" sz="2600" dirty="0" err="1">
                <a:latin typeface="Times New Roman" panose="02020603050405020304" pitchFamily="18" charset="0"/>
                <a:cs typeface="Times New Roman" panose="02020603050405020304" pitchFamily="18" charset="0"/>
              </a:rPr>
              <a:t>common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values</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through</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the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policy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of</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multilingualism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the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education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and</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training</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of</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future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teachers</a:t>
            </a:r>
            <a:r>
              <a:rPr lang="ru-RU" sz="2600" dirty="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за </a:t>
            </a:r>
            <a:r>
              <a:rPr lang="ru-RU" sz="2600" b="1" dirty="0" err="1">
                <a:latin typeface="Times New Roman" panose="02020603050405020304" pitchFamily="18" charset="0"/>
                <a:cs typeface="Times New Roman" panose="02020603050405020304" pitchFamily="18" charset="0"/>
              </a:rPr>
              <a:t>Міжнародною</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програмою</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Erasmus</a:t>
            </a:r>
            <a:r>
              <a:rPr lang="ru-RU" sz="2600" b="1" dirty="0">
                <a:latin typeface="Times New Roman" panose="02020603050405020304" pitchFamily="18" charset="0"/>
                <a:cs typeface="Times New Roman" panose="02020603050405020304" pitchFamily="18" charset="0"/>
              </a:rPr>
              <a:t>+.</a:t>
            </a:r>
            <a:r>
              <a:rPr lang="uk-UA" sz="2600" dirty="0">
                <a:latin typeface="Times New Roman" panose="02020603050405020304" pitchFamily="18" charset="0"/>
                <a:cs typeface="Times New Roman" panose="02020603050405020304" pitchFamily="18" charset="0"/>
              </a:rPr>
              <a:t> Робота з </a:t>
            </a:r>
            <a:r>
              <a:rPr lang="uk-UA" sz="2600" dirty="0" err="1">
                <a:latin typeface="Times New Roman" panose="02020603050405020304" pitchFamily="18" charset="0"/>
                <a:cs typeface="Times New Roman" panose="02020603050405020304" pitchFamily="18" charset="0"/>
              </a:rPr>
              <a:t>European</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Commission</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Funding</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and</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tender</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Opportunities</a:t>
            </a:r>
            <a:r>
              <a:rPr lang="uk-UA" sz="2600" dirty="0">
                <a:latin typeface="Times New Roman" panose="02020603050405020304" pitchFamily="18" charset="0"/>
                <a:cs typeface="Times New Roman" panose="02020603050405020304" pitchFamily="18" charset="0"/>
              </a:rPr>
              <a:t> за міжнародною програмою </a:t>
            </a:r>
            <a:r>
              <a:rPr lang="uk-UA" sz="2600" dirty="0" err="1">
                <a:latin typeface="Times New Roman" panose="02020603050405020304" pitchFamily="18" charset="0"/>
                <a:cs typeface="Times New Roman" panose="02020603050405020304" pitchFamily="18" charset="0"/>
              </a:rPr>
              <a:t>Erasmus</a:t>
            </a:r>
            <a:r>
              <a:rPr lang="uk-UA" sz="2600" dirty="0">
                <a:latin typeface="Times New Roman" panose="02020603050405020304" pitchFamily="18" charset="0"/>
                <a:cs typeface="Times New Roman" panose="02020603050405020304" pitchFamily="18" charset="0"/>
              </a:rPr>
              <a:t>+ (модуль Ж. Моне) – участь у грантовому проекті “</a:t>
            </a:r>
            <a:r>
              <a:rPr lang="uk-UA" sz="2600" dirty="0" err="1">
                <a:latin typeface="Times New Roman" panose="02020603050405020304" pitchFamily="18" charset="0"/>
                <a:cs typeface="Times New Roman" panose="02020603050405020304" pitchFamily="18" charset="0"/>
              </a:rPr>
              <a:t>Strengthening</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the</a:t>
            </a:r>
            <a:r>
              <a:rPr lang="uk-UA" sz="2600" dirty="0">
                <a:latin typeface="Times New Roman" panose="02020603050405020304" pitchFamily="18" charset="0"/>
                <a:cs typeface="Times New Roman" panose="02020603050405020304" pitchFamily="18" charset="0"/>
              </a:rPr>
              <a:t> EU </a:t>
            </a:r>
            <a:r>
              <a:rPr lang="uk-UA" sz="2600" dirty="0" err="1">
                <a:latin typeface="Times New Roman" panose="02020603050405020304" pitchFamily="18" charset="0"/>
                <a:cs typeface="Times New Roman" panose="02020603050405020304" pitchFamily="18" charset="0"/>
              </a:rPr>
              <a:t>common</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values</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through</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the</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policy</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of</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multilingualism</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in</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the</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education</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and</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training</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of</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future</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teachers</a:t>
            </a:r>
            <a:r>
              <a:rPr lang="uk-UA" sz="2600" dirty="0">
                <a:latin typeface="Times New Roman" panose="02020603050405020304" pitchFamily="18" charset="0"/>
                <a:cs typeface="Times New Roman" panose="02020603050405020304" pitchFamily="18" charset="0"/>
              </a:rPr>
              <a:t>” в якості координаторів команди проекту (</a:t>
            </a:r>
            <a:r>
              <a:rPr lang="uk-UA" sz="2600" dirty="0" err="1">
                <a:latin typeface="Times New Roman" panose="02020603050405020304" pitchFamily="18" charset="0"/>
                <a:cs typeface="Times New Roman" panose="02020603050405020304" pitchFamily="18" charset="0"/>
              </a:rPr>
              <a:t>team</a:t>
            </a:r>
            <a:r>
              <a:rPr lang="uk-UA" sz="2600" dirty="0">
                <a:latin typeface="Times New Roman" panose="02020603050405020304" pitchFamily="18" charset="0"/>
                <a:cs typeface="Times New Roman" panose="02020603050405020304" pitchFamily="18" charset="0"/>
              </a:rPr>
              <a:t> </a:t>
            </a:r>
            <a:r>
              <a:rPr lang="uk-UA" sz="2600" dirty="0" err="1">
                <a:latin typeface="Times New Roman" panose="02020603050405020304" pitchFamily="18" charset="0"/>
                <a:cs typeface="Times New Roman" panose="02020603050405020304" pitchFamily="18" charset="0"/>
              </a:rPr>
              <a:t>coordinator</a:t>
            </a:r>
            <a:r>
              <a:rPr lang="uk-UA" sz="2600" dirty="0">
                <a:latin typeface="Times New Roman" panose="02020603050405020304" pitchFamily="18" charset="0"/>
                <a:cs typeface="Times New Roman" panose="02020603050405020304" pitchFamily="18" charset="0"/>
              </a:rPr>
              <a:t>).</a:t>
            </a:r>
            <a:endParaRPr lang="ru-UA" sz="2600" dirty="0">
              <a:latin typeface="Times New Roman" panose="02020603050405020304" pitchFamily="18" charset="0"/>
              <a:cs typeface="Times New Roman" panose="02020603050405020304" pitchFamily="18" charset="0"/>
            </a:endParaRPr>
          </a:p>
          <a:p>
            <a:r>
              <a:rPr lang="uk-UA" sz="2600" dirty="0">
                <a:latin typeface="Times New Roman" panose="02020603050405020304" pitchFamily="18" charset="0"/>
                <a:cs typeface="Times New Roman" panose="02020603050405020304" pitchFamily="18" charset="0"/>
              </a:rPr>
              <a:t> Доцент Гончарова О.А. співпрацює з Британською радою в Україні (робота в якості </a:t>
            </a:r>
            <a:r>
              <a:rPr lang="uk-UA" sz="2600" dirty="0" err="1">
                <a:latin typeface="Times New Roman" panose="02020603050405020304" pitchFamily="18" charset="0"/>
                <a:cs typeface="Times New Roman" panose="02020603050405020304" pitchFamily="18" charset="0"/>
              </a:rPr>
              <a:t>мастер</a:t>
            </a:r>
            <a:r>
              <a:rPr lang="uk-UA" sz="2600" dirty="0">
                <a:latin typeface="Times New Roman" panose="02020603050405020304" pitchFamily="18" charset="0"/>
                <a:cs typeface="Times New Roman" panose="02020603050405020304" pitchFamily="18" charset="0"/>
              </a:rPr>
              <a:t>-тренера Британської ради). </a:t>
            </a:r>
            <a:endParaRPr lang="ru-UA" sz="2600" dirty="0">
              <a:latin typeface="Times New Roman" panose="02020603050405020304" pitchFamily="18" charset="0"/>
              <a:cs typeface="Times New Roman" panose="02020603050405020304" pitchFamily="18" charset="0"/>
            </a:endParaRPr>
          </a:p>
          <a:p>
            <a:endParaRPr lang="ru-UA" sz="2600" dirty="0">
              <a:latin typeface="Times New Roman" panose="02020603050405020304" pitchFamily="18" charset="0"/>
              <a:cs typeface="Times New Roman" panose="02020603050405020304" pitchFamily="18" charset="0"/>
            </a:endParaRPr>
          </a:p>
          <a:p>
            <a:pPr algn="just"/>
            <a:endParaRPr lang="ru-UA" sz="2400"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2275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1D19C-F94E-40CD-AB9C-ADE2A2A721AD}"/>
              </a:ext>
            </a:extLst>
          </p:cNvPr>
          <p:cNvSpPr>
            <a:spLocks noGrp="1"/>
          </p:cNvSpPr>
          <p:nvPr>
            <p:ph type="title"/>
          </p:nvPr>
        </p:nvSpPr>
        <p:spPr>
          <a:xfrm>
            <a:off x="202162" y="74645"/>
            <a:ext cx="11787674" cy="1017037"/>
          </a:xfrm>
          <a:solidFill>
            <a:schemeClr val="accent1">
              <a:lumMod val="60000"/>
              <a:lumOff val="4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ОТРИМАНІ РЕЗУЛЬТАТИ ДОСЛІДЖЕННЯ</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2022рік</a:t>
            </a:r>
            <a:endParaRPr lang="ru-UA" sz="2800" dirty="0"/>
          </a:p>
        </p:txBody>
      </p:sp>
      <p:sp>
        <p:nvSpPr>
          <p:cNvPr id="3" name="Объект 2">
            <a:extLst>
              <a:ext uri="{FF2B5EF4-FFF2-40B4-BE49-F238E27FC236}">
                <a16:creationId xmlns:a16="http://schemas.microsoft.com/office/drawing/2014/main" id="{F4E4B694-469D-4877-B093-852AD14D8411}"/>
              </a:ext>
            </a:extLst>
          </p:cNvPr>
          <p:cNvSpPr>
            <a:spLocks noGrp="1"/>
          </p:cNvSpPr>
          <p:nvPr>
            <p:ph idx="1"/>
          </p:nvPr>
        </p:nvSpPr>
        <p:spPr>
          <a:xfrm>
            <a:off x="202162" y="886408"/>
            <a:ext cx="11787675" cy="5784980"/>
          </a:xfrm>
          <a:solidFill>
            <a:schemeClr val="accent4">
              <a:lumMod val="60000"/>
              <a:lumOff val="40000"/>
            </a:schemeClr>
          </a:solidFill>
        </p:spPr>
        <p:txBody>
          <a:bodyPr>
            <a:normAutofit fontScale="85000" lnSpcReduction="20000"/>
          </a:bodyPr>
          <a:lstStyle/>
          <a:p>
            <a:r>
              <a:rPr lang="uk-UA" dirty="0">
                <a:latin typeface="Times New Roman" panose="02020603050405020304" pitchFamily="18" charset="0"/>
                <a:cs typeface="Times New Roman" panose="02020603050405020304" pitchFamily="18" charset="0"/>
              </a:rPr>
              <a:t>Д-р філософії, старший викладач </a:t>
            </a:r>
            <a:r>
              <a:rPr lang="uk-UA" b="1" dirty="0" err="1">
                <a:latin typeface="Times New Roman" panose="02020603050405020304" pitchFamily="18" charset="0"/>
                <a:cs typeface="Times New Roman" panose="02020603050405020304" pitchFamily="18" charset="0"/>
              </a:rPr>
              <a:t>Подпльота</a:t>
            </a:r>
            <a:r>
              <a:rPr lang="uk-UA" b="1" dirty="0">
                <a:latin typeface="Times New Roman" panose="02020603050405020304" pitchFamily="18" charset="0"/>
                <a:cs typeface="Times New Roman" panose="02020603050405020304" pitchFamily="18" charset="0"/>
              </a:rPr>
              <a:t> С.В. </a:t>
            </a:r>
            <a:r>
              <a:rPr lang="uk-UA" dirty="0">
                <a:latin typeface="Times New Roman" panose="02020603050405020304" pitchFamily="18" charset="0"/>
                <a:cs typeface="Times New Roman" panose="02020603050405020304" pitchFamily="18" charset="0"/>
              </a:rPr>
              <a:t>проводила індивідуальне дослідження в </a:t>
            </a:r>
            <a:r>
              <a:rPr lang="uk-UA" dirty="0" err="1">
                <a:latin typeface="Times New Roman" panose="02020603050405020304" pitchFamily="18" charset="0"/>
                <a:cs typeface="Times New Roman" panose="02020603050405020304" pitchFamily="18" charset="0"/>
              </a:rPr>
              <a:t>Цукунфстколеджі</a:t>
            </a:r>
            <a:r>
              <a:rPr lang="uk-UA" dirty="0">
                <a:latin typeface="Times New Roman" panose="02020603050405020304" pitchFamily="18" charset="0"/>
                <a:cs typeface="Times New Roman" panose="02020603050405020304" pitchFamily="18" charset="0"/>
              </a:rPr>
              <a:t> Університету Констанц на період від 20.06.2022 р. до 19.06.2022 р. (</a:t>
            </a:r>
            <a:r>
              <a:rPr lang="ru-RU" dirty="0" err="1">
                <a:latin typeface="Times New Roman" panose="02020603050405020304" pitchFamily="18" charset="0"/>
                <a:cs typeface="Times New Roman" panose="02020603050405020304" pitchFamily="18" charset="0"/>
              </a:rPr>
              <a:t>Postdoctoral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stipends</a:t>
            </a:r>
            <a:r>
              <a:rPr lang="uk-UA"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Visiting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Fellowships</a:t>
            </a:r>
            <a:r>
              <a:rPr lang="uk-UA" dirty="0">
                <a:latin typeface="Times New Roman" panose="02020603050405020304" pitchFamily="18" charset="0"/>
                <a:cs typeface="Times New Roman" panose="02020603050405020304" pitchFamily="18" charset="0"/>
              </a:rPr>
              <a:t> 2022).</a:t>
            </a:r>
          </a:p>
          <a:p>
            <a:r>
              <a:rPr lang="uk-UA" dirty="0">
                <a:latin typeface="Times New Roman" panose="02020603050405020304" pitchFamily="18" charset="0"/>
                <a:cs typeface="Times New Roman" panose="02020603050405020304" pitchFamily="18" charset="0"/>
              </a:rPr>
              <a:t>Доцент </a:t>
            </a:r>
            <a:r>
              <a:rPr lang="uk-UA" dirty="0" err="1">
                <a:latin typeface="Times New Roman" panose="02020603050405020304" pitchFamily="18" charset="0"/>
                <a:cs typeface="Times New Roman" panose="02020603050405020304" pitchFamily="18" charset="0"/>
              </a:rPr>
              <a:t>Баранцова</a:t>
            </a:r>
            <a:r>
              <a:rPr lang="uk-UA" dirty="0">
                <a:latin typeface="Times New Roman" panose="02020603050405020304" pitchFamily="18" charset="0"/>
                <a:cs typeface="Times New Roman" panose="02020603050405020304" pitchFamily="18" charset="0"/>
              </a:rPr>
              <a:t> І.О. є членом редколегії журналу </a:t>
            </a:r>
            <a:r>
              <a:rPr lang="en-US" b="1" dirty="0">
                <a:latin typeface="Times New Roman" panose="02020603050405020304" pitchFamily="18" charset="0"/>
                <a:cs typeface="Times New Roman" panose="02020603050405020304" pitchFamily="18" charset="0"/>
              </a:rPr>
              <a:t>RAST Musicology Journal</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Турція</a:t>
            </a:r>
            <a:r>
              <a:rPr lang="uk-UA"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Доценти Коноваленко Т.В. та Тарасенко Т.В. – учасники </a:t>
            </a:r>
            <a:r>
              <a:rPr lang="uk-UA" dirty="0" err="1">
                <a:latin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Pre</a:t>
            </a:r>
            <a:r>
              <a:rPr lang="uk-UA"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Service</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English</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Teacher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Methodology</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Program</a:t>
            </a:r>
            <a:r>
              <a:rPr lang="uk-UA" dirty="0">
                <a:latin typeface="Times New Roman" panose="02020603050405020304" pitchFamily="18" charset="0"/>
                <a:cs typeface="Times New Roman" panose="02020603050405020304" pitchFamily="18" charset="0"/>
              </a:rPr>
              <a:t>, за підтримки посольства США в Україні.</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Доцент Коноваленко Т.В. – членкиня Української асоціації європейської інтеграції </a:t>
            </a:r>
            <a:r>
              <a:rPr lang="uk-UA"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APREI</a:t>
            </a:r>
            <a:r>
              <a:rPr lang="uk-UA" b="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Доцент Коноваленко Т.В. – у</a:t>
            </a:r>
            <a:r>
              <a:rPr lang="ru-RU" dirty="0" err="1">
                <a:latin typeface="Times New Roman" panose="02020603050405020304" pitchFamily="18" charset="0"/>
                <a:cs typeface="Times New Roman" panose="02020603050405020304" pitchFamily="18" charset="0"/>
              </a:rPr>
              <a:t>часниця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International Visitors Leadership Program</a:t>
            </a:r>
            <a:r>
              <a:rPr lang="en-US" dirty="0">
                <a:latin typeface="Times New Roman" panose="02020603050405020304" pitchFamily="18" charset="0"/>
                <a:cs typeface="Times New Roman" panose="02020603050405020304" pitchFamily="18" charset="0"/>
              </a:rPr>
              <a:t> (United States Department of State Bureau of Educational and Cultural Affairs)</a:t>
            </a:r>
            <a:r>
              <a:rPr lang="uk-UA"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Доцент Коноваленко Т.В. – с</a:t>
            </a:r>
            <a:r>
              <a:rPr lang="ru-RU" dirty="0" err="1">
                <a:latin typeface="Times New Roman" panose="02020603050405020304" pitchFamily="18" charset="0"/>
                <a:cs typeface="Times New Roman" panose="02020603050405020304" pitchFamily="18" charset="0"/>
              </a:rPr>
              <a:t>піворганізатор</a:t>
            </a:r>
            <a:r>
              <a:rPr lang="ru-RU" dirty="0">
                <a:latin typeface="Times New Roman" panose="02020603050405020304" pitchFamily="18" charset="0"/>
                <a:cs typeface="Times New Roman" panose="02020603050405020304" pitchFamily="18" charset="0"/>
              </a:rPr>
              <a:t> VII </a:t>
            </a:r>
            <a:r>
              <a:rPr lang="ru-RU" dirty="0" err="1">
                <a:latin typeface="Times New Roman" panose="02020603050405020304" pitchFamily="18" charset="0"/>
                <a:cs typeface="Times New Roman" panose="02020603050405020304" pitchFamily="18" charset="0"/>
              </a:rPr>
              <a:t>Международни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българистични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четения</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студенти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докторанти</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млади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учени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хуманитаристи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посветени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делото</a:t>
            </a:r>
            <a:r>
              <a:rPr lang="ru-RU" dirty="0">
                <a:latin typeface="Times New Roman" panose="02020603050405020304" pitchFamily="18" charset="0"/>
                <a:cs typeface="Times New Roman" panose="02020603050405020304" pitchFamily="18" charset="0"/>
              </a:rPr>
              <a:t> на св. Паисий </a:t>
            </a:r>
            <a:r>
              <a:rPr lang="ru-RU" dirty="0" err="1">
                <a:latin typeface="Times New Roman" panose="02020603050405020304" pitchFamily="18" charset="0"/>
                <a:cs typeface="Times New Roman" panose="02020603050405020304" pitchFamily="18" charset="0"/>
              </a:rPr>
              <a:t>хилендарски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будител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български</a:t>
            </a:r>
            <a:r>
              <a:rPr lang="ru-RU" dirty="0">
                <a:latin typeface="Times New Roman" panose="02020603050405020304" pitchFamily="18" charset="0"/>
                <a:cs typeface="Times New Roman" panose="02020603050405020304" pitchFamily="18" charset="0"/>
              </a:rPr>
              <a:t> (25.11.2022, </a:t>
            </a:r>
            <a:r>
              <a:rPr lang="ru-RU" dirty="0" err="1">
                <a:latin typeface="Times New Roman" panose="02020603050405020304" pitchFamily="18" charset="0"/>
                <a:cs typeface="Times New Roman" panose="02020603050405020304" pitchFamily="18" charset="0"/>
              </a:rPr>
              <a:t>Болгарія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м.Софія</a:t>
            </a:r>
            <a:r>
              <a:rPr lang="ru-RU" dirty="0">
                <a:latin typeface="Times New Roman" panose="02020603050405020304" pitchFamily="18" charset="0"/>
                <a:cs typeface="Times New Roman" panose="02020603050405020304" pitchFamily="18" charset="0"/>
              </a:rPr>
              <a:t> (онлайн)).</a:t>
            </a:r>
            <a:endParaRPr lang="ru-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Викладачами кафедри опубліковано </a:t>
            </a:r>
            <a:r>
              <a:rPr lang="uk-UA" b="1" dirty="0">
                <a:latin typeface="Times New Roman" panose="02020603050405020304" pitchFamily="18" charset="0"/>
                <a:cs typeface="Times New Roman" panose="02020603050405020304" pitchFamily="18" charset="0"/>
              </a:rPr>
              <a:t>50 </a:t>
            </a:r>
            <a:r>
              <a:rPr lang="uk-UA" dirty="0">
                <a:latin typeface="Times New Roman" panose="02020603050405020304" pitchFamily="18" charset="0"/>
                <a:cs typeface="Times New Roman" panose="02020603050405020304" pitchFamily="18" charset="0"/>
              </a:rPr>
              <a:t>статей та тез, зокрема: </a:t>
            </a:r>
            <a:r>
              <a:rPr lang="uk-UA" b="1" dirty="0">
                <a:latin typeface="Times New Roman" panose="02020603050405020304" pitchFamily="18" charset="0"/>
                <a:cs typeface="Times New Roman" panose="02020603050405020304" pitchFamily="18" charset="0"/>
              </a:rPr>
              <a:t>6</a:t>
            </a:r>
            <a:r>
              <a:rPr lang="uk-UA" dirty="0">
                <a:latin typeface="Times New Roman" panose="02020603050405020304" pitchFamily="18" charset="0"/>
                <a:cs typeface="Times New Roman" panose="02020603050405020304" pitchFamily="18" charset="0"/>
              </a:rPr>
              <a:t> публікацій у міжнародних </a:t>
            </a:r>
            <a:r>
              <a:rPr lang="uk-UA" dirty="0" err="1">
                <a:latin typeface="Times New Roman" panose="02020603050405020304" pitchFamily="18" charset="0"/>
                <a:cs typeface="Times New Roman" panose="02020603050405020304" pitchFamily="18" charset="0"/>
              </a:rPr>
              <a:t>наукометричних</a:t>
            </a:r>
            <a:r>
              <a:rPr lang="uk-UA" dirty="0">
                <a:latin typeface="Times New Roman" panose="02020603050405020304" pitchFamily="18" charset="0"/>
                <a:cs typeface="Times New Roman" panose="02020603050405020304" pitchFamily="18" charset="0"/>
              </a:rPr>
              <a:t> базах даних </a:t>
            </a:r>
            <a:r>
              <a:rPr lang="uk-UA" b="1" dirty="0">
                <a:latin typeface="Times New Roman" panose="02020603050405020304" pitchFamily="18" charset="0"/>
                <a:cs typeface="Times New Roman" panose="02020603050405020304" pitchFamily="18" charset="0"/>
              </a:rPr>
              <a:t>(</a:t>
            </a:r>
            <a:r>
              <a:rPr lang="uk-UA" b="1" dirty="0" err="1">
                <a:latin typeface="Times New Roman" panose="02020603050405020304" pitchFamily="18" charset="0"/>
                <a:cs typeface="Times New Roman" panose="02020603050405020304" pitchFamily="18" charset="0"/>
              </a:rPr>
              <a:t>Scopus</a:t>
            </a:r>
            <a:r>
              <a:rPr lang="uk-UA" b="1" dirty="0">
                <a:latin typeface="Times New Roman" panose="02020603050405020304" pitchFamily="18" charset="0"/>
                <a:cs typeface="Times New Roman" panose="02020603050405020304" pitchFamily="18" charset="0"/>
              </a:rPr>
              <a:t> та </a:t>
            </a:r>
            <a:r>
              <a:rPr lang="uk-UA" b="1" dirty="0" err="1">
                <a:latin typeface="Times New Roman" panose="02020603050405020304" pitchFamily="18" charset="0"/>
                <a:cs typeface="Times New Roman" panose="02020603050405020304" pitchFamily="18" charset="0"/>
              </a:rPr>
              <a:t>Web</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of</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Science</a:t>
            </a:r>
            <a:r>
              <a:rPr lang="uk-UA" b="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10</a:t>
            </a:r>
            <a:r>
              <a:rPr lang="ru-RU"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публікацій у фахових виданнях, </a:t>
            </a:r>
            <a:r>
              <a:rPr lang="uk-UA" b="1" dirty="0">
                <a:latin typeface="Times New Roman" panose="02020603050405020304" pitchFamily="18" charset="0"/>
                <a:cs typeface="Times New Roman" panose="02020603050405020304" pitchFamily="18" charset="0"/>
              </a:rPr>
              <a:t>10</a:t>
            </a:r>
            <a:r>
              <a:rPr lang="uk-UA" dirty="0">
                <a:latin typeface="Times New Roman" panose="02020603050405020304" pitchFamily="18" charset="0"/>
                <a:cs typeface="Times New Roman" panose="02020603050405020304" pitchFamily="18" charset="0"/>
              </a:rPr>
              <a:t> – у міжнародних виданнях, </a:t>
            </a:r>
            <a:r>
              <a:rPr lang="uk-UA" b="1" dirty="0">
                <a:latin typeface="Times New Roman" panose="02020603050405020304" pitchFamily="18" charset="0"/>
                <a:cs typeface="Times New Roman" panose="02020603050405020304" pitchFamily="18" charset="0"/>
              </a:rPr>
              <a:t>24</a:t>
            </a:r>
            <a:r>
              <a:rPr lang="uk-UA" dirty="0">
                <a:latin typeface="Times New Roman" panose="02020603050405020304" pitchFamily="18" charset="0"/>
                <a:cs typeface="Times New Roman" panose="02020603050405020304" pitchFamily="18" charset="0"/>
              </a:rPr>
              <a:t> – інших публікацій та </a:t>
            </a:r>
            <a:r>
              <a:rPr lang="uk-UA" b="1" dirty="0">
                <a:latin typeface="Times New Roman" panose="02020603050405020304" pitchFamily="18" charset="0"/>
                <a:cs typeface="Times New Roman" panose="02020603050405020304" pitchFamily="18" charset="0"/>
              </a:rPr>
              <a:t>10</a:t>
            </a:r>
            <a:r>
              <a:rPr lang="uk-UA" dirty="0">
                <a:latin typeface="Times New Roman" panose="02020603050405020304" pitchFamily="18" charset="0"/>
                <a:cs typeface="Times New Roman" panose="02020603050405020304" pitchFamily="18" charset="0"/>
              </a:rPr>
              <a:t> статей підготовлено до друку.</a:t>
            </a:r>
            <a:endParaRPr lang="ru-UA" dirty="0">
              <a:latin typeface="Times New Roman" panose="02020603050405020304" pitchFamily="18" charset="0"/>
              <a:cs typeface="Times New Roman" panose="02020603050405020304" pitchFamily="18" charset="0"/>
            </a:endParaRPr>
          </a:p>
          <a:p>
            <a:endParaRPr lang="ru-UA" dirty="0">
              <a:latin typeface="Times New Roman" panose="02020603050405020304" pitchFamily="18" charset="0"/>
              <a:cs typeface="Times New Roman" panose="02020603050405020304" pitchFamily="18" charset="0"/>
            </a:endParaRPr>
          </a:p>
          <a:p>
            <a:endParaRPr lang="ru-UA" sz="2600" dirty="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endParaRPr lang="ru-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4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19C40-397E-45BC-8481-4C5F6A956BE0}"/>
              </a:ext>
            </a:extLst>
          </p:cNvPr>
          <p:cNvSpPr>
            <a:spLocks noGrp="1"/>
          </p:cNvSpPr>
          <p:nvPr>
            <p:ph type="title"/>
          </p:nvPr>
        </p:nvSpPr>
        <p:spPr>
          <a:xfrm>
            <a:off x="158620" y="93307"/>
            <a:ext cx="11786945" cy="2883158"/>
          </a:xfrm>
          <a:solidFill>
            <a:schemeClr val="accent1">
              <a:lumMod val="20000"/>
              <a:lumOff val="80000"/>
            </a:schemeClr>
          </a:solidFill>
        </p:spPr>
        <p:txBody>
          <a:bodyPr>
            <a:noAutofit/>
          </a:bodyPr>
          <a:lstStyle/>
          <a:p>
            <a:pPr algn="just"/>
            <a:r>
              <a:rPr lang="uk-UA" sz="2800" b="1" dirty="0">
                <a:latin typeface="Times New Roman" panose="02020603050405020304" pitchFamily="18" charset="0"/>
                <a:cs typeface="Times New Roman" panose="02020603050405020304" pitchFamily="18" charset="0"/>
              </a:rPr>
              <a:t>Практична цінність дослідження: </a:t>
            </a:r>
            <a:r>
              <a:rPr lang="uk-UA" sz="2800" dirty="0">
                <a:latin typeface="Times New Roman" panose="02020603050405020304" pitchFamily="18" charset="0"/>
                <a:cs typeface="Times New Roman" panose="02020603050405020304" pitchFamily="18" charset="0"/>
              </a:rPr>
              <a:t>оновлені форми лекційних і практичних занять, самостійної роботи здобувачів вищої освіти, контролю за результатами їх освітньої діяльності з включенням завдань, спрямованих на реалізацію рефлексії в освітньому процесі, </a:t>
            </a:r>
            <a:br>
              <a:rPr lang="ru-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розроблені навчальні матеріали  допоможуть покращити якість підготовки майбутніх учителів іноземних мов і літератури до професійної діяльності, підвищити в здобувачів рівень професійної компетентності.</a:t>
            </a:r>
            <a:endParaRPr lang="ru-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86FC063-1DBA-461E-8934-6221DF873A79}"/>
              </a:ext>
            </a:extLst>
          </p:cNvPr>
          <p:cNvSpPr>
            <a:spLocks noGrp="1"/>
          </p:cNvSpPr>
          <p:nvPr>
            <p:ph idx="1"/>
          </p:nvPr>
        </p:nvSpPr>
        <p:spPr>
          <a:xfrm>
            <a:off x="158621" y="2976465"/>
            <a:ext cx="11786946" cy="3713583"/>
          </a:xfrm>
          <a:solidFill>
            <a:schemeClr val="accent2">
              <a:lumMod val="60000"/>
              <a:lumOff val="40000"/>
            </a:schemeClr>
          </a:solidFill>
        </p:spPr>
        <p:txBody>
          <a:bodyPr>
            <a:noAutofit/>
          </a:bodyPr>
          <a:lstStyle/>
          <a:p>
            <a:pPr marL="0" indent="0">
              <a:buNone/>
            </a:pPr>
            <a:r>
              <a:rPr lang="uk-UA" sz="2400" b="1" dirty="0">
                <a:latin typeface="Times New Roman" panose="02020603050405020304" pitchFamily="18" charset="0"/>
                <a:cs typeface="Times New Roman" panose="02020603050405020304" pitchFamily="18" charset="0"/>
              </a:rPr>
              <a:t>Дослідження проводилось в таких напрямах:</a:t>
            </a:r>
            <a:endParaRPr lang="ru-UA" sz="2400" dirty="0">
              <a:latin typeface="Times New Roman" panose="02020603050405020304" pitchFamily="18" charset="0"/>
              <a:cs typeface="Times New Roman" panose="02020603050405020304" pitchFamily="18" charset="0"/>
            </a:endParaRPr>
          </a:p>
          <a:p>
            <a:pPr lvl="0">
              <a:lnSpc>
                <a:spcPct val="100000"/>
              </a:lnSpc>
              <a:spcBef>
                <a:spcPts val="0"/>
              </a:spcBef>
            </a:pPr>
            <a:r>
              <a:rPr lang="uk-UA" sz="2400" dirty="0">
                <a:latin typeface="Times New Roman" panose="02020603050405020304" pitchFamily="18" charset="0"/>
                <a:cs typeface="Times New Roman" panose="02020603050405020304" pitchFamily="18" charset="0"/>
              </a:rPr>
              <a:t>Формування ціннісних орієнтацій майбутніх учителів германських мов засобами художньої літератури</a:t>
            </a:r>
            <a:endParaRPr lang="ru-UA" sz="2400" dirty="0">
              <a:latin typeface="Times New Roman" panose="02020603050405020304" pitchFamily="18" charset="0"/>
              <a:cs typeface="Times New Roman" panose="02020603050405020304" pitchFamily="18" charset="0"/>
            </a:endParaRPr>
          </a:p>
          <a:p>
            <a:pPr lvl="0">
              <a:lnSpc>
                <a:spcPct val="100000"/>
              </a:lnSpc>
              <a:spcBef>
                <a:spcPts val="0"/>
              </a:spcBef>
            </a:pPr>
            <a:r>
              <a:rPr lang="uk-UA" sz="2400" dirty="0">
                <a:latin typeface="Times New Roman" panose="02020603050405020304" pitchFamily="18" charset="0"/>
                <a:cs typeface="Times New Roman" panose="02020603050405020304" pitchFamily="18" charset="0"/>
              </a:rPr>
              <a:t>Формування соціокультурної компетентності майбутніх учителів германських мов як результат рефлексії під час ознайомлення з культурними реаліями англомовних та німецькомовних країн</a:t>
            </a:r>
            <a:endParaRPr lang="ru-UA" sz="2400" dirty="0">
              <a:latin typeface="Times New Roman" panose="02020603050405020304" pitchFamily="18" charset="0"/>
              <a:cs typeface="Times New Roman" panose="02020603050405020304" pitchFamily="18" charset="0"/>
            </a:endParaRPr>
          </a:p>
          <a:p>
            <a:pPr lvl="0">
              <a:lnSpc>
                <a:spcPct val="100000"/>
              </a:lnSpc>
              <a:spcBef>
                <a:spcPts val="0"/>
              </a:spcBef>
            </a:pPr>
            <a:r>
              <a:rPr lang="uk-UA" sz="2400" dirty="0">
                <a:latin typeface="Times New Roman" panose="02020603050405020304" pitchFamily="18" charset="0"/>
                <a:cs typeface="Times New Roman" panose="02020603050405020304" pitchFamily="18" charset="0"/>
              </a:rPr>
              <a:t>Використання сучасних моделей навчання германських мов з метою організації зворотного зв’язку у ВНЗ</a:t>
            </a:r>
            <a:endParaRPr lang="ru-UA" sz="2400" dirty="0">
              <a:latin typeface="Times New Roman" panose="02020603050405020304" pitchFamily="18" charset="0"/>
              <a:cs typeface="Times New Roman" panose="02020603050405020304" pitchFamily="18" charset="0"/>
            </a:endParaRPr>
          </a:p>
          <a:p>
            <a:pPr lvl="0">
              <a:lnSpc>
                <a:spcPct val="100000"/>
              </a:lnSpc>
              <a:spcBef>
                <a:spcPts val="0"/>
              </a:spcBef>
            </a:pPr>
            <a:r>
              <a:rPr lang="uk-UA" sz="2400" dirty="0">
                <a:latin typeface="Times New Roman" panose="02020603050405020304" pitchFamily="18" charset="0"/>
                <a:cs typeface="Times New Roman" panose="02020603050405020304" pitchFamily="18" charset="0"/>
              </a:rPr>
              <a:t>Організація рефлексії в навчанні германських мов здобувачів вищої освіти з особливими освітніми потребами.</a:t>
            </a:r>
            <a:endParaRPr lang="ru-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27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CE7E5-DA6A-4B95-969B-F8F7400D427B}"/>
              </a:ext>
            </a:extLst>
          </p:cNvPr>
          <p:cNvSpPr>
            <a:spLocks noGrp="1"/>
          </p:cNvSpPr>
          <p:nvPr>
            <p:ph type="title"/>
          </p:nvPr>
        </p:nvSpPr>
        <p:spPr>
          <a:xfrm>
            <a:off x="436985" y="265567"/>
            <a:ext cx="11459546" cy="602180"/>
          </a:xfrm>
          <a:solidFill>
            <a:schemeClr val="accent4">
              <a:lumMod val="60000"/>
              <a:lumOff val="4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Результати дослідження та їх новизна</a:t>
            </a:r>
            <a:endParaRPr lang="ru-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E721EA8-6E7E-47DF-949D-C74B452049F8}"/>
              </a:ext>
            </a:extLst>
          </p:cNvPr>
          <p:cNvSpPr>
            <a:spLocks noGrp="1"/>
          </p:cNvSpPr>
          <p:nvPr>
            <p:ph idx="1"/>
          </p:nvPr>
        </p:nvSpPr>
        <p:spPr>
          <a:xfrm>
            <a:off x="436985" y="867747"/>
            <a:ext cx="11459546" cy="5724686"/>
          </a:xfrm>
          <a:solidFill>
            <a:schemeClr val="accent6">
              <a:lumMod val="60000"/>
              <a:lumOff val="40000"/>
            </a:schemeClr>
          </a:solidFill>
        </p:spPr>
        <p:txBody>
          <a:bodyPr>
            <a:normAutofit fontScale="92500" lnSpcReduction="10000"/>
          </a:bodyPr>
          <a:lstStyle/>
          <a:p>
            <a:pPr algn="just"/>
            <a:r>
              <a:rPr lang="uk-UA" dirty="0">
                <a:latin typeface="Times New Roman" panose="02020603050405020304" pitchFamily="18" charset="0"/>
                <a:cs typeface="Times New Roman" panose="02020603050405020304" pitchFamily="18" charset="0"/>
              </a:rPr>
              <a:t>07 жовтня 2020</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Захист С.В. </a:t>
            </a:r>
            <a:r>
              <a:rPr lang="uk-UA" dirty="0" err="1">
                <a:latin typeface="Times New Roman" panose="02020603050405020304" pitchFamily="18" charset="0"/>
                <a:cs typeface="Times New Roman" panose="02020603050405020304" pitchFamily="18" charset="0"/>
              </a:rPr>
              <a:t>Подпльотою</a:t>
            </a:r>
            <a:r>
              <a:rPr lang="uk-UA" dirty="0">
                <a:latin typeface="Times New Roman" panose="02020603050405020304" pitchFamily="18" charset="0"/>
                <a:cs typeface="Times New Roman" panose="02020603050405020304" pitchFamily="18" charset="0"/>
              </a:rPr>
              <a:t> дисертації з теми «Педагогічні основи </a:t>
            </a:r>
            <a:r>
              <a:rPr lang="uk-UA" dirty="0" err="1">
                <a:latin typeface="Times New Roman" panose="02020603050405020304" pitchFamily="18" charset="0"/>
                <a:cs typeface="Times New Roman" panose="02020603050405020304" pitchFamily="18" charset="0"/>
              </a:rPr>
              <a:t>тьюторських</a:t>
            </a:r>
            <a:r>
              <a:rPr lang="uk-UA" dirty="0">
                <a:latin typeface="Times New Roman" panose="02020603050405020304" pitchFamily="18" charset="0"/>
                <a:cs typeface="Times New Roman" panose="02020603050405020304" pitchFamily="18" charset="0"/>
              </a:rPr>
              <a:t> практик у моральному вихованні студентів у коледжах і університетах Англії»</a:t>
            </a:r>
            <a:r>
              <a:rPr lang="uk-UA" b="1"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у спеціалізованій раді Мелітопольського державного педагогічного університету імені Богдана Хмельницького,</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Спеціальність 011 - освітні, педагогічні науки.</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Викладачам кафедри І.О. </a:t>
            </a:r>
            <a:r>
              <a:rPr lang="uk-UA" dirty="0" err="1">
                <a:latin typeface="Times New Roman" panose="02020603050405020304" pitchFamily="18" charset="0"/>
                <a:cs typeface="Times New Roman" panose="02020603050405020304" pitchFamily="18" charset="0"/>
              </a:rPr>
              <a:t>Баранцовій</a:t>
            </a:r>
            <a:r>
              <a:rPr lang="uk-UA" dirty="0">
                <a:latin typeface="Times New Roman" panose="02020603050405020304" pitchFamily="18" charset="0"/>
                <a:cs typeface="Times New Roman" panose="02020603050405020304" pitchFamily="18" charset="0"/>
              </a:rPr>
              <a:t>, А.В. </a:t>
            </a:r>
            <a:r>
              <a:rPr lang="uk-UA" dirty="0" err="1">
                <a:latin typeface="Times New Roman" panose="02020603050405020304" pitchFamily="18" charset="0"/>
                <a:cs typeface="Times New Roman" panose="02020603050405020304" pitchFamily="18" charset="0"/>
              </a:rPr>
              <a:t>Масловій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Ю.А.Надольській</a:t>
            </a:r>
            <a:r>
              <a:rPr lang="uk-UA" dirty="0">
                <a:latin typeface="Times New Roman" panose="02020603050405020304" pitchFamily="18" charset="0"/>
                <a:cs typeface="Times New Roman" panose="02020603050405020304" pitchFamily="18" charset="0"/>
              </a:rPr>
              <a:t> присвоєно вчене звання </a:t>
            </a:r>
            <a:r>
              <a:rPr lang="uk-UA" b="1" dirty="0">
                <a:latin typeface="Times New Roman" panose="02020603050405020304" pitchFamily="18" charset="0"/>
                <a:cs typeface="Times New Roman" panose="02020603050405020304" pitchFamily="18" charset="0"/>
              </a:rPr>
              <a:t>доцента.</a:t>
            </a:r>
            <a:r>
              <a:rPr lang="uk-UA" dirty="0">
                <a:latin typeface="Times New Roman" panose="02020603050405020304" pitchFamily="18" charset="0"/>
                <a:cs typeface="Times New Roman" panose="02020603050405020304" pitchFamily="18" charset="0"/>
              </a:rPr>
              <a:t>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Викладачами кафедри цілеспрямовано і комплексно застосовувалися інноваційні методи і форми організації рефлексії в освітньому процесі з підготовки майбутніх учителів іноземних мов і літератури до професійної діяльності під час проведення лекційних, практичних занять і самостійної роботи здобувачів вищої освіти, контролю за результатами навчальної діяльності майбутніх фахівців. Всі зазначені заходи були спрямовані як на удосконалення викладацької майстерності НПП та підвищення якості надання ними освітніх послуг, так і на підвищення рівня професійної компетентності майбутніх фахівців. </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62004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4E9FB4-9012-4A3E-8BB7-C914D3722319}"/>
              </a:ext>
            </a:extLst>
          </p:cNvPr>
          <p:cNvSpPr>
            <a:spLocks noGrp="1"/>
          </p:cNvSpPr>
          <p:nvPr>
            <p:ph type="title"/>
          </p:nvPr>
        </p:nvSpPr>
        <p:spPr>
          <a:xfrm>
            <a:off x="214604" y="149291"/>
            <a:ext cx="11747241" cy="774440"/>
          </a:xfrm>
          <a:solidFill>
            <a:schemeClr val="accent4">
              <a:lumMod val="60000"/>
              <a:lumOff val="4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Результати дослідження та їх новизна</a:t>
            </a:r>
            <a:endParaRPr lang="ru-UA" sz="2800" dirty="0"/>
          </a:p>
        </p:txBody>
      </p:sp>
      <p:sp>
        <p:nvSpPr>
          <p:cNvPr id="3" name="Объект 2">
            <a:extLst>
              <a:ext uri="{FF2B5EF4-FFF2-40B4-BE49-F238E27FC236}">
                <a16:creationId xmlns:a16="http://schemas.microsoft.com/office/drawing/2014/main" id="{6F9061A2-9675-4158-967D-8E15CF5239F3}"/>
              </a:ext>
            </a:extLst>
          </p:cNvPr>
          <p:cNvSpPr>
            <a:spLocks noGrp="1"/>
          </p:cNvSpPr>
          <p:nvPr>
            <p:ph idx="1"/>
          </p:nvPr>
        </p:nvSpPr>
        <p:spPr>
          <a:xfrm>
            <a:off x="230155" y="923730"/>
            <a:ext cx="11731690" cy="5691673"/>
          </a:xfrm>
          <a:solidFill>
            <a:schemeClr val="accent6">
              <a:lumMod val="60000"/>
              <a:lumOff val="40000"/>
            </a:schemeClr>
          </a:solidFill>
        </p:spPr>
        <p:txBody>
          <a:bodyPr>
            <a:normAutofit fontScale="77500" lnSpcReduction="20000"/>
          </a:bodyPr>
          <a:lstStyle/>
          <a:p>
            <a:pPr marL="0" indent="0">
              <a:buNone/>
            </a:pPr>
            <a:r>
              <a:rPr lang="uk-UA" b="1" dirty="0">
                <a:latin typeface="Times New Roman" panose="02020603050405020304" pitchFamily="18" charset="0"/>
                <a:cs typeface="Times New Roman" panose="02020603050405020304" pitchFamily="18" charset="0"/>
              </a:rPr>
              <a:t>Зроблено спробу</a:t>
            </a:r>
            <a:r>
              <a:rPr lang="uk-UA" dirty="0">
                <a:latin typeface="Times New Roman" panose="02020603050405020304" pitchFamily="18" charset="0"/>
                <a:cs typeface="Times New Roman" panose="02020603050405020304" pitchFamily="18" charset="0"/>
              </a:rPr>
              <a:t> комплексного розгляду теоретичних і практичних аспектів функціональних особливостей рефлексії, </a:t>
            </a:r>
            <a:r>
              <a:rPr lang="uk-UA" b="1" dirty="0">
                <a:latin typeface="Times New Roman" panose="02020603050405020304" pitchFamily="18" charset="0"/>
                <a:cs typeface="Times New Roman" panose="02020603050405020304" pitchFamily="18" charset="0"/>
              </a:rPr>
              <a:t>вивчено</a:t>
            </a:r>
            <a:r>
              <a:rPr lang="uk-UA" dirty="0">
                <a:latin typeface="Times New Roman" panose="02020603050405020304" pitchFamily="18" charset="0"/>
                <a:cs typeface="Times New Roman" panose="02020603050405020304" pitchFamily="18" charset="0"/>
              </a:rPr>
              <a:t> умови активізації навчальної діяльності майбутніх учителів іноземних мов і літератури в процесі їх підготовки до професійної діяльності, </a:t>
            </a:r>
            <a:r>
              <a:rPr lang="uk-UA" b="1" dirty="0">
                <a:latin typeface="Times New Roman" panose="02020603050405020304" pitchFamily="18" charset="0"/>
                <a:cs typeface="Times New Roman" panose="02020603050405020304" pitchFamily="18" charset="0"/>
              </a:rPr>
              <a:t>обґрунтовано</a:t>
            </a:r>
            <a:r>
              <a:rPr lang="uk-UA" dirty="0">
                <a:latin typeface="Times New Roman" panose="02020603050405020304" pitchFamily="18" charset="0"/>
                <a:cs typeface="Times New Roman" panose="02020603050405020304" pitchFamily="18" charset="0"/>
              </a:rPr>
              <a:t> шляхи активізації пізнавальної діяльності здобувачів вищої освіти, їх запити й інтереси щодо отримання фахових знань і умінь, </a:t>
            </a:r>
            <a:r>
              <a:rPr lang="uk-UA" b="1" dirty="0">
                <a:latin typeface="Times New Roman" panose="02020603050405020304" pitchFamily="18" charset="0"/>
                <a:cs typeface="Times New Roman" panose="02020603050405020304" pitchFamily="18" charset="0"/>
              </a:rPr>
              <a:t>виділено</a:t>
            </a:r>
            <a:r>
              <a:rPr lang="uk-UA" dirty="0">
                <a:latin typeface="Times New Roman" panose="02020603050405020304" pitchFamily="18" charset="0"/>
                <a:cs typeface="Times New Roman" panose="02020603050405020304" pitchFamily="18" charset="0"/>
              </a:rPr>
              <a:t> способи та методи активізації пізнавальної діяльності та організації рефлексії в освітньому процесі ЗВО, </a:t>
            </a:r>
            <a:r>
              <a:rPr lang="uk-UA" b="1" dirty="0">
                <a:latin typeface="Times New Roman" panose="02020603050405020304" pitchFamily="18" charset="0"/>
                <a:cs typeface="Times New Roman" panose="02020603050405020304" pitchFamily="18" charset="0"/>
              </a:rPr>
              <a:t>оновлено</a:t>
            </a:r>
            <a:r>
              <a:rPr lang="uk-UA" dirty="0">
                <a:latin typeface="Times New Roman" panose="02020603050405020304" pitchFamily="18" charset="0"/>
                <a:cs typeface="Times New Roman" panose="02020603050405020304" pitchFamily="18" charset="0"/>
              </a:rPr>
              <a:t> чинні навчально-методичні комплекси з обов’язкових фахових дисциплін та </a:t>
            </a:r>
            <a:r>
              <a:rPr lang="uk-UA" b="1" dirty="0">
                <a:latin typeface="Times New Roman" panose="02020603050405020304" pitchFamily="18" charset="0"/>
                <a:cs typeface="Times New Roman" panose="02020603050405020304" pitchFamily="18" charset="0"/>
              </a:rPr>
              <a:t>розроблено</a:t>
            </a:r>
            <a:r>
              <a:rPr lang="uk-UA" dirty="0">
                <a:latin typeface="Times New Roman" panose="02020603050405020304" pitchFamily="18" charset="0"/>
                <a:cs typeface="Times New Roman" panose="02020603050405020304" pitchFamily="18" charset="0"/>
              </a:rPr>
              <a:t> навчально-методичні комплекси з дисциплін вільного вибору з урахуванням методів організації рефлексії в освітньому процесі, </a:t>
            </a:r>
            <a:r>
              <a:rPr lang="uk-UA" b="1" dirty="0">
                <a:latin typeface="Times New Roman" panose="02020603050405020304" pitchFamily="18" charset="0"/>
                <a:cs typeface="Times New Roman" panose="02020603050405020304" pitchFamily="18" charset="0"/>
              </a:rPr>
              <a:t>розроблено та впроваджено</a:t>
            </a:r>
            <a:r>
              <a:rPr lang="uk-UA" dirty="0">
                <a:latin typeface="Times New Roman" panose="02020603050405020304" pitchFamily="18" charset="0"/>
                <a:cs typeface="Times New Roman" panose="02020603050405020304" pitchFamily="18" charset="0"/>
              </a:rPr>
              <a:t> в освітній процес методичні рекомендації, навчальні посібники з фахових дисциплін з урахуванням завдань, спрямованих на організацію рефлексії в освітньому процесі; </a:t>
            </a:r>
            <a:r>
              <a:rPr lang="uk-UA" b="1" dirty="0">
                <a:latin typeface="Times New Roman" panose="02020603050405020304" pitchFamily="18" charset="0"/>
                <a:cs typeface="Times New Roman" panose="02020603050405020304" pitchFamily="18" charset="0"/>
              </a:rPr>
              <a:t>активізовано</a:t>
            </a:r>
            <a:r>
              <a:rPr lang="uk-UA" dirty="0">
                <a:latin typeface="Times New Roman" panose="02020603050405020304" pitchFamily="18" charset="0"/>
                <a:cs typeface="Times New Roman" panose="02020603050405020304" pitchFamily="18" charset="0"/>
              </a:rPr>
              <a:t> участь викладачів кафедри в Міжнародних (</a:t>
            </a:r>
            <a:r>
              <a:rPr lang="uk-UA" b="1" dirty="0">
                <a:latin typeface="Times New Roman" panose="02020603050405020304" pitchFamily="18" charset="0"/>
                <a:cs typeface="Times New Roman" panose="02020603050405020304" pitchFamily="18" charset="0"/>
              </a:rPr>
              <a:t>201</a:t>
            </a:r>
            <a:r>
              <a:rPr lang="uk-UA" dirty="0">
                <a:latin typeface="Times New Roman" panose="02020603050405020304" pitchFamily="18" charset="0"/>
                <a:cs typeface="Times New Roman" panose="02020603050405020304" pitchFamily="18" charset="0"/>
              </a:rPr>
              <a:t>) і Всеукраїнських (</a:t>
            </a:r>
            <a:r>
              <a:rPr lang="uk-UA" b="1" dirty="0">
                <a:latin typeface="Times New Roman" panose="02020603050405020304" pitchFamily="18" charset="0"/>
                <a:cs typeface="Times New Roman" panose="02020603050405020304" pitchFamily="18" charset="0"/>
              </a:rPr>
              <a:t>54)</a:t>
            </a:r>
            <a:r>
              <a:rPr lang="uk-UA" dirty="0">
                <a:latin typeface="Times New Roman" panose="02020603050405020304" pitchFamily="18" charset="0"/>
                <a:cs typeface="Times New Roman" panose="02020603050405020304" pitchFamily="18" charset="0"/>
              </a:rPr>
              <a:t> науково-практичних конференціях, конгресах, </a:t>
            </a:r>
            <a:r>
              <a:rPr lang="uk-UA" dirty="0" err="1">
                <a:latin typeface="Times New Roman" panose="02020603050405020304" pitchFamily="18" charset="0"/>
                <a:cs typeface="Times New Roman" panose="02020603050405020304" pitchFamily="18" charset="0"/>
              </a:rPr>
              <a:t>вебінарах</a:t>
            </a:r>
            <a:r>
              <a:rPr lang="uk-UA" dirty="0">
                <a:latin typeface="Times New Roman" panose="02020603050405020304" pitchFamily="18" charset="0"/>
                <a:cs typeface="Times New Roman" panose="02020603050405020304" pitchFamily="18" charset="0"/>
              </a:rPr>
              <a:t> і семінарах; за результатами дослідження викладачами кафедри </a:t>
            </a:r>
            <a:r>
              <a:rPr lang="uk-UA" b="1" dirty="0">
                <a:latin typeface="Times New Roman" panose="02020603050405020304" pitchFamily="18" charset="0"/>
                <a:cs typeface="Times New Roman" panose="02020603050405020304" pitchFamily="18" charset="0"/>
              </a:rPr>
              <a:t>організовано і проведено</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t>
            </a:r>
            <a:r>
              <a:rPr lang="uk-UA" dirty="0">
                <a:latin typeface="Times New Roman" panose="02020603050405020304" pitchFamily="18" charset="0"/>
                <a:cs typeface="Times New Roman" panose="02020603050405020304" pitchFamily="18" charset="0"/>
              </a:rPr>
              <a:t> (2020р.) і </a:t>
            </a:r>
            <a:r>
              <a:rPr lang="en-US" dirty="0">
                <a:latin typeface="Times New Roman" panose="02020603050405020304" pitchFamily="18" charset="0"/>
                <a:cs typeface="Times New Roman" panose="02020603050405020304" pitchFamily="18" charset="0"/>
              </a:rPr>
              <a:t>VI</a:t>
            </a:r>
            <a:r>
              <a:rPr lang="uk-UA" dirty="0">
                <a:latin typeface="Times New Roman" panose="02020603050405020304" pitchFamily="18" charset="0"/>
                <a:cs typeface="Times New Roman" panose="02020603050405020304" pitchFamily="18" charset="0"/>
              </a:rPr>
              <a:t> (2022р.) Міжнародні науково-практичні конференції «Актуальні проблеми функціонування мови і літератури в сучасному полікультурному суспільстві»; результати дослідження </a:t>
            </a:r>
            <a:r>
              <a:rPr lang="uk-UA" b="1" dirty="0">
                <a:latin typeface="Times New Roman" panose="02020603050405020304" pitchFamily="18" charset="0"/>
                <a:cs typeface="Times New Roman" panose="02020603050405020304" pitchFamily="18" charset="0"/>
              </a:rPr>
              <a:t>опубліковано</a:t>
            </a:r>
            <a:r>
              <a:rPr lang="uk-UA" dirty="0">
                <a:latin typeface="Times New Roman" panose="02020603050405020304" pitchFamily="18" charset="0"/>
                <a:cs typeface="Times New Roman" panose="02020603050405020304" pitchFamily="18" charset="0"/>
              </a:rPr>
              <a:t> у </a:t>
            </a:r>
            <a:r>
              <a:rPr lang="uk-UA" b="1" dirty="0">
                <a:latin typeface="Times New Roman" panose="02020603050405020304" pitchFamily="18" charset="0"/>
                <a:cs typeface="Times New Roman" panose="02020603050405020304" pitchFamily="18" charset="0"/>
              </a:rPr>
              <a:t>2</a:t>
            </a:r>
            <a:r>
              <a:rPr lang="uk-UA" dirty="0">
                <a:latin typeface="Times New Roman" panose="02020603050405020304" pitchFamily="18" charset="0"/>
                <a:cs typeface="Times New Roman" panose="02020603050405020304" pitchFamily="18" charset="0"/>
              </a:rPr>
              <a:t> колективних монографіях викладачів кафедри, у фахових виданнях (</a:t>
            </a:r>
            <a:r>
              <a:rPr lang="uk-UA" b="1" dirty="0">
                <a:latin typeface="Times New Roman" panose="02020603050405020304" pitchFamily="18" charset="0"/>
                <a:cs typeface="Times New Roman" panose="02020603050405020304" pitchFamily="18" charset="0"/>
              </a:rPr>
              <a:t>45</a:t>
            </a:r>
            <a:r>
              <a:rPr lang="uk-UA" dirty="0">
                <a:latin typeface="Times New Roman" panose="02020603050405020304" pitchFamily="18" charset="0"/>
                <a:cs typeface="Times New Roman" panose="02020603050405020304" pitchFamily="18" charset="0"/>
              </a:rPr>
              <a:t>), міжнародних (</a:t>
            </a:r>
            <a:r>
              <a:rPr lang="uk-UA" b="1" dirty="0">
                <a:latin typeface="Times New Roman" panose="02020603050405020304" pitchFamily="18" charset="0"/>
                <a:cs typeface="Times New Roman" panose="02020603050405020304" pitchFamily="18" charset="0"/>
              </a:rPr>
              <a:t>36</a:t>
            </a:r>
            <a:r>
              <a:rPr lang="uk-UA" dirty="0">
                <a:latin typeface="Times New Roman" panose="02020603050405020304" pitchFamily="18" charset="0"/>
                <a:cs typeface="Times New Roman" panose="02020603050405020304" pitchFamily="18" charset="0"/>
              </a:rPr>
              <a:t>), інших виданнях України (</a:t>
            </a:r>
            <a:r>
              <a:rPr lang="uk-UA" b="1" dirty="0">
                <a:latin typeface="Times New Roman" panose="02020603050405020304" pitchFamily="18" charset="0"/>
                <a:cs typeface="Times New Roman" panose="02020603050405020304" pitchFamily="18" charset="0"/>
              </a:rPr>
              <a:t>82</a:t>
            </a:r>
            <a:r>
              <a:rPr lang="uk-UA" dirty="0">
                <a:latin typeface="Times New Roman" panose="02020603050405020304" pitchFamily="18" charset="0"/>
                <a:cs typeface="Times New Roman" panose="02020603050405020304" pitchFamily="18" charset="0"/>
              </a:rPr>
              <a:t>), та у виданнях (</a:t>
            </a:r>
            <a:r>
              <a:rPr lang="uk-UA" b="1" dirty="0">
                <a:latin typeface="Times New Roman" panose="02020603050405020304" pitchFamily="18" charset="0"/>
                <a:cs typeface="Times New Roman" panose="02020603050405020304" pitchFamily="18" charset="0"/>
              </a:rPr>
              <a:t>15</a:t>
            </a:r>
            <a:r>
              <a:rPr lang="uk-UA" dirty="0">
                <a:latin typeface="Times New Roman" panose="02020603050405020304" pitchFamily="18" charset="0"/>
                <a:cs typeface="Times New Roman" panose="02020603050405020304" pitchFamily="18" charset="0"/>
              </a:rPr>
              <a:t>), що входять до </a:t>
            </a:r>
            <a:r>
              <a:rPr lang="uk-UA" dirty="0" err="1">
                <a:latin typeface="Times New Roman" panose="02020603050405020304" pitchFamily="18" charset="0"/>
                <a:cs typeface="Times New Roman" panose="02020603050405020304" pitchFamily="18" charset="0"/>
              </a:rPr>
              <a:t>наукометричних</a:t>
            </a:r>
            <a:r>
              <a:rPr lang="uk-UA" dirty="0">
                <a:latin typeface="Times New Roman" panose="02020603050405020304" pitchFamily="18" charset="0"/>
                <a:cs typeface="Times New Roman" panose="02020603050405020304" pitchFamily="18" charset="0"/>
              </a:rPr>
              <a:t> баз даних </a:t>
            </a:r>
            <a:r>
              <a:rPr lang="en-US" b="1" dirty="0">
                <a:latin typeface="Times New Roman" panose="02020603050405020304" pitchFamily="18" charset="0"/>
                <a:cs typeface="Times New Roman" panose="02020603050405020304" pitchFamily="18" charset="0"/>
              </a:rPr>
              <a:t>Scopus </a:t>
            </a:r>
            <a:r>
              <a:rPr lang="uk-UA" dirty="0">
                <a:latin typeface="Times New Roman" panose="02020603050405020304" pitchFamily="18" charset="0"/>
                <a:cs typeface="Times New Roman" panose="02020603050405020304" pitchFamily="18" charset="0"/>
              </a:rPr>
              <a:t>і</a:t>
            </a:r>
            <a:r>
              <a:rPr lang="uk-UA"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Web</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Science</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оновлено</a:t>
            </a:r>
            <a:r>
              <a:rPr lang="uk-UA" dirty="0">
                <a:latin typeface="Times New Roman" panose="02020603050405020304" pitchFamily="18" charset="0"/>
                <a:cs typeface="Times New Roman" panose="02020603050405020304" pitchFamily="18" charset="0"/>
              </a:rPr>
              <a:t> форми лекційних і практичних занять, самостійної роботи студентів і контролю за результатами їх навчальної діяльності з </a:t>
            </a:r>
            <a:r>
              <a:rPr lang="uk-UA" b="1" dirty="0">
                <a:latin typeface="Times New Roman" panose="02020603050405020304" pitchFamily="18" charset="0"/>
                <a:cs typeface="Times New Roman" panose="02020603050405020304" pitchFamily="18" charset="0"/>
              </a:rPr>
              <a:t>включенням завдань</a:t>
            </a:r>
            <a:r>
              <a:rPr lang="uk-UA" dirty="0">
                <a:latin typeface="Times New Roman" panose="02020603050405020304" pitchFamily="18" charset="0"/>
                <a:cs typeface="Times New Roman" panose="02020603050405020304" pitchFamily="18" charset="0"/>
              </a:rPr>
              <a:t>, спрямованих на реалізацію рефлексії в освітньому процесі. </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216904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5F4999-C970-496D-97EC-84C452F147E4}"/>
              </a:ext>
            </a:extLst>
          </p:cNvPr>
          <p:cNvSpPr>
            <a:spLocks noGrp="1"/>
          </p:cNvSpPr>
          <p:nvPr>
            <p:ph type="title"/>
          </p:nvPr>
        </p:nvSpPr>
        <p:spPr>
          <a:xfrm>
            <a:off x="354563" y="130629"/>
            <a:ext cx="11672596" cy="671805"/>
          </a:xfrm>
          <a:solidFill>
            <a:schemeClr val="accent4">
              <a:lumMod val="60000"/>
              <a:lumOff val="4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Ступінь впровадження</a:t>
            </a:r>
            <a:endParaRPr lang="ru-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BBC33B9-5E72-48EF-B489-59170B40BB2D}"/>
              </a:ext>
            </a:extLst>
          </p:cNvPr>
          <p:cNvSpPr>
            <a:spLocks noGrp="1"/>
          </p:cNvSpPr>
          <p:nvPr>
            <p:ph idx="1"/>
          </p:nvPr>
        </p:nvSpPr>
        <p:spPr>
          <a:xfrm>
            <a:off x="354562" y="802434"/>
            <a:ext cx="11672596" cy="5626358"/>
          </a:xfrm>
          <a:solidFill>
            <a:schemeClr val="accent6">
              <a:lumMod val="60000"/>
              <a:lumOff val="40000"/>
            </a:schemeClr>
          </a:solidFill>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Результати дослідження впроваджено в освітній процес філологічного факультету з викладання фахових дисциплін:  основна іноземна мова, практичний курс іноземної мови, друга іноземна мова, методика вивчення основної іноземної мови, методика навчання англійської та німецької мов на старшому етапі в закладах середньої освіти, методика викладання німецької мови, методика викладання англійської мови у закладах вищої освіти, методика реалізації особистісно-орієнтованої моделі іншомовної освіти, міжкультурна комунікація; під час виробничих (методичної і педагогічної) практик здобувачів вищої освіти на базі закладів середньої і вищої освіти в освітньому процесі з англійської та німецької мов і світової літератури в основній, старшій і вищий школі; в науково-дослідній роботі викладачів і здобувачів вищої освіти під час експериментальної перевірки результатів наукових досліджень (Акти про впровадження №1 і №2).</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27471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813025-9BE0-4BD5-8A03-5F06759CBE7A}"/>
              </a:ext>
            </a:extLst>
          </p:cNvPr>
          <p:cNvSpPr>
            <a:spLocks noGrp="1"/>
          </p:cNvSpPr>
          <p:nvPr>
            <p:ph type="title"/>
          </p:nvPr>
        </p:nvSpPr>
        <p:spPr>
          <a:xfrm>
            <a:off x="251927" y="65315"/>
            <a:ext cx="11775232" cy="765109"/>
          </a:xfrm>
          <a:solidFill>
            <a:schemeClr val="accent4">
              <a:lumMod val="60000"/>
              <a:lumOff val="4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Рекомендації щодо використання результатів роботи</a:t>
            </a:r>
            <a:endParaRPr lang="ru-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CD0F26C-B18C-4771-B6A1-BD6D13786D21}"/>
              </a:ext>
            </a:extLst>
          </p:cNvPr>
          <p:cNvSpPr>
            <a:spLocks noGrp="1"/>
          </p:cNvSpPr>
          <p:nvPr>
            <p:ph idx="1"/>
          </p:nvPr>
        </p:nvSpPr>
        <p:spPr>
          <a:xfrm>
            <a:off x="297025" y="830423"/>
            <a:ext cx="11730134" cy="5803641"/>
          </a:xfrm>
          <a:solidFill>
            <a:schemeClr val="accent6">
              <a:lumMod val="60000"/>
              <a:lumOff val="40000"/>
            </a:schemeClr>
          </a:solidFill>
        </p:spPr>
        <p:txBody>
          <a:bodyPr>
            <a:normAutofit fontScale="92500" lnSpcReduction="20000"/>
          </a:bodyPr>
          <a:lstStyle/>
          <a:p>
            <a:pPr algn="just"/>
            <a:r>
              <a:rPr lang="uk-UA" dirty="0">
                <a:latin typeface="Times New Roman" panose="02020603050405020304" pitchFamily="18" charset="0"/>
                <a:cs typeface="Times New Roman" panose="02020603050405020304" pitchFamily="18" charset="0"/>
              </a:rPr>
              <a:t>Результати дослідження можуть бути використані в освітньому процесі філологічних і педагогічних закладів вищої освіти, які здійснюють підготовку майбутніх учителів іноземних мов і літератури.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Зокрема, результати проведеного теоретичного узагальнення наукових даних про необхідність і результативність рефлексії в освітньому процесі з підготовки майбутніх учителів іноземних мов і літератури до професійної діяльності можуть бути використані в освітньому процесі педагогічних закладів вищої освіти з метою підвищення якості освітніх послуг та удосконалення викладацької діяльності НПП; </a:t>
            </a:r>
          </a:p>
          <a:p>
            <a:pPr algn="just"/>
            <a:r>
              <a:rPr lang="uk-UA" dirty="0">
                <a:latin typeface="Times New Roman" panose="02020603050405020304" pitchFamily="18" charset="0"/>
                <a:cs typeface="Times New Roman" panose="02020603050405020304" pitchFamily="18" charset="0"/>
              </a:rPr>
              <a:t>завдання лекційних, практичних занять і самостійної роботи здобувачів вищої освіти, що передбачають зворотний зв'язок, тобто об’єктивне </a:t>
            </a:r>
            <a:r>
              <a:rPr lang="uk-UA" dirty="0" err="1">
                <a:latin typeface="Times New Roman" panose="02020603050405020304" pitchFamily="18" charset="0"/>
                <a:cs typeface="Times New Roman" panose="02020603050405020304" pitchFamily="18" charset="0"/>
              </a:rPr>
              <a:t>самооцінювання</a:t>
            </a:r>
            <a:r>
              <a:rPr lang="uk-UA" dirty="0">
                <a:latin typeface="Times New Roman" panose="02020603050405020304" pitchFamily="18" charset="0"/>
                <a:cs typeface="Times New Roman" panose="02020603050405020304" pitchFamily="18" charset="0"/>
              </a:rPr>
              <a:t> здобувачами вищої освіти власних результатів діяльності – з одного боку й оцінку методики, педагогічної стратегії і майстерності викладача – з іншого, сприятимуть підвищенню якості викладання і можуть застосовуватися як молодими викладачами педагогічних ЗВО, так і досвідченими НПП; </a:t>
            </a:r>
          </a:p>
          <a:p>
            <a:pPr algn="just"/>
            <a:r>
              <a:rPr lang="uk-UA" dirty="0">
                <a:latin typeface="Times New Roman" panose="02020603050405020304" pitchFamily="18" charset="0"/>
                <a:cs typeface="Times New Roman" panose="02020603050405020304" pitchFamily="18" charset="0"/>
              </a:rPr>
              <a:t>розроблені та оновлені навчальні матеріали допоможуть викладачам педагогічних ЗВО, що готують учителів іноземних мов і літератури, покращити якість їх підготовки до професійної діяльності, підвищити в здобувачів рівень професійної компетентності, удосконалити соціальні навички здобувачів.</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48108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7AA79-7F3E-4D73-A0B6-2D0B41C621F6}"/>
              </a:ext>
            </a:extLst>
          </p:cNvPr>
          <p:cNvSpPr>
            <a:spLocks noGrp="1"/>
          </p:cNvSpPr>
          <p:nvPr>
            <p:ph type="title"/>
          </p:nvPr>
        </p:nvSpPr>
        <p:spPr>
          <a:xfrm>
            <a:off x="205273" y="121298"/>
            <a:ext cx="11821886" cy="690465"/>
          </a:xfrm>
          <a:solidFill>
            <a:schemeClr val="accent1">
              <a:lumMod val="60000"/>
              <a:lumOff val="40000"/>
            </a:schemeClr>
          </a:solidFill>
        </p:spPr>
        <p:txBody>
          <a:bodyPr>
            <a:normAutofit/>
          </a:bodyPr>
          <a:lstStyle/>
          <a:p>
            <a:pPr algn="ctr"/>
            <a:r>
              <a:rPr lang="uk-UA" sz="2800" b="1" dirty="0">
                <a:latin typeface="Times New Roman" panose="02020603050405020304" pitchFamily="18" charset="0"/>
                <a:cs typeface="Times New Roman" panose="02020603050405020304" pitchFamily="18" charset="0"/>
              </a:rPr>
              <a:t>Значущість</a:t>
            </a:r>
            <a:r>
              <a:rPr lang="uk-UA" sz="2800"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роботи та висновків</a:t>
            </a:r>
            <a:r>
              <a:rPr lang="uk-UA" sz="2800"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полягає в </a:t>
            </a:r>
            <a:endParaRPr lang="ru-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7A1A465-7453-4D14-9805-4CE030A168D5}"/>
              </a:ext>
            </a:extLst>
          </p:cNvPr>
          <p:cNvSpPr>
            <a:spLocks noGrp="1"/>
          </p:cNvSpPr>
          <p:nvPr>
            <p:ph idx="1"/>
          </p:nvPr>
        </p:nvSpPr>
        <p:spPr>
          <a:xfrm>
            <a:off x="205273" y="811762"/>
            <a:ext cx="11821886" cy="5775649"/>
          </a:xfrm>
          <a:solidFill>
            <a:schemeClr val="bg2">
              <a:lumMod val="75000"/>
            </a:schemeClr>
          </a:solidFill>
        </p:spPr>
        <p:txBody>
          <a:bodyPr>
            <a:normAutofit fontScale="92500"/>
          </a:bodyPr>
          <a:lstStyle/>
          <a:p>
            <a:pPr algn="just"/>
            <a:r>
              <a:rPr lang="uk-UA" dirty="0">
                <a:latin typeface="Times New Roman" panose="02020603050405020304" pitchFamily="18" charset="0"/>
                <a:cs typeface="Times New Roman" panose="02020603050405020304" pitchFamily="18" charset="0"/>
              </a:rPr>
              <a:t>укладанні </a:t>
            </a:r>
            <a:r>
              <a:rPr lang="uk-UA" b="1" dirty="0">
                <a:latin typeface="Times New Roman" panose="02020603050405020304" pitchFamily="18" charset="0"/>
                <a:cs typeface="Times New Roman" panose="02020603050405020304" pitchFamily="18" charset="0"/>
              </a:rPr>
              <a:t>двох</a:t>
            </a:r>
            <a:r>
              <a:rPr lang="uk-UA" dirty="0">
                <a:latin typeface="Times New Roman" panose="02020603050405020304" pitchFamily="18" charset="0"/>
                <a:cs typeface="Times New Roman" panose="02020603050405020304" pitchFamily="18" charset="0"/>
              </a:rPr>
              <a:t> колективних монографій, </a:t>
            </a:r>
            <a:r>
              <a:rPr lang="uk-UA" b="1" dirty="0">
                <a:latin typeface="Times New Roman" panose="02020603050405020304" pitchFamily="18" charset="0"/>
                <a:cs typeface="Times New Roman" panose="02020603050405020304" pitchFamily="18" charset="0"/>
              </a:rPr>
              <a:t>однієї</a:t>
            </a:r>
            <a:r>
              <a:rPr lang="uk-UA" dirty="0">
                <a:latin typeface="Times New Roman" panose="02020603050405020304" pitchFamily="18" charset="0"/>
                <a:cs typeface="Times New Roman" panose="02020603050405020304" pitchFamily="18" charset="0"/>
              </a:rPr>
              <a:t> одноосібної монографії, написанні розділів у міжнародних монографіях, розробленні освітніх програм, </a:t>
            </a:r>
          </a:p>
          <a:p>
            <a:pPr algn="just"/>
            <a:r>
              <a:rPr lang="uk-UA" dirty="0">
                <a:latin typeface="Times New Roman" panose="02020603050405020304" pitchFamily="18" charset="0"/>
                <a:cs typeface="Times New Roman" panose="02020603050405020304" pitchFamily="18" charset="0"/>
              </a:rPr>
              <a:t>у написанні </a:t>
            </a:r>
            <a:r>
              <a:rPr lang="uk-UA" b="1" dirty="0">
                <a:latin typeface="Times New Roman" panose="02020603050405020304" pitchFamily="18" charset="0"/>
                <a:cs typeface="Times New Roman" panose="02020603050405020304" pitchFamily="18" charset="0"/>
              </a:rPr>
              <a:t>Типової програми з методики навчання англійської мови</a:t>
            </a:r>
            <a:r>
              <a:rPr lang="uk-UA" dirty="0">
                <a:latin typeface="Times New Roman" panose="02020603050405020304" pitchFamily="18" charset="0"/>
                <a:cs typeface="Times New Roman" panose="02020603050405020304" pitchFamily="18" charset="0"/>
              </a:rPr>
              <a:t>, створенні словника-довідника з методики навчання англійської мови, </a:t>
            </a:r>
          </a:p>
          <a:p>
            <a:pPr algn="just"/>
            <a:r>
              <a:rPr lang="uk-UA" dirty="0">
                <a:latin typeface="Times New Roman" panose="02020603050405020304" pitchFamily="18" charset="0"/>
                <a:cs typeface="Times New Roman" panose="02020603050405020304" pitchFamily="18" charset="0"/>
              </a:rPr>
              <a:t>розробці</a:t>
            </a:r>
            <a:r>
              <a:rPr lang="uk-UA" b="1" dirty="0">
                <a:latin typeface="Times New Roman" panose="02020603050405020304" pitchFamily="18" charset="0"/>
                <a:cs typeface="Times New Roman" panose="02020603050405020304" pitchFamily="18" charset="0"/>
              </a:rPr>
              <a:t> двадцяти </a:t>
            </a:r>
            <a:r>
              <a:rPr lang="uk-UA" dirty="0">
                <a:latin typeface="Times New Roman" panose="02020603050405020304" pitchFamily="18" charset="0"/>
                <a:cs typeface="Times New Roman" panose="02020603050405020304" pitchFamily="18" charset="0"/>
              </a:rPr>
              <a:t>методичних рекомендацій та </a:t>
            </a:r>
            <a:r>
              <a:rPr lang="uk-UA" b="1" dirty="0">
                <a:latin typeface="Times New Roman" panose="02020603050405020304" pitchFamily="18" charset="0"/>
                <a:cs typeface="Times New Roman" panose="02020603050405020304" pitchFamily="18" charset="0"/>
              </a:rPr>
              <a:t>дев’яти</a:t>
            </a:r>
            <a:r>
              <a:rPr lang="uk-UA" dirty="0">
                <a:latin typeface="Times New Roman" panose="02020603050405020304" pitchFamily="18" charset="0"/>
                <a:cs typeface="Times New Roman" panose="02020603050405020304" pitchFamily="18" charset="0"/>
              </a:rPr>
              <a:t> навчальних посібників і </a:t>
            </a:r>
            <a:r>
              <a:rPr lang="uk-UA" b="1" dirty="0">
                <a:latin typeface="Times New Roman" panose="02020603050405020304" pitchFamily="18" charset="0"/>
                <a:cs typeface="Times New Roman" panose="02020603050405020304" pitchFamily="18" charset="0"/>
              </a:rPr>
              <a:t>двох </a:t>
            </a:r>
            <a:r>
              <a:rPr lang="uk-UA" dirty="0">
                <a:latin typeface="Times New Roman" panose="02020603050405020304" pitchFamily="18" charset="0"/>
                <a:cs typeface="Times New Roman" panose="02020603050405020304" pitchFamily="18" charset="0"/>
              </a:rPr>
              <a:t>електронних навчальних посібників з фахових дисциплін з підготовки майбутніх учителів іноземних мов і літератури на всіх освітніх етапах; </a:t>
            </a:r>
          </a:p>
          <a:p>
            <a:pPr algn="just"/>
            <a:r>
              <a:rPr lang="uk-UA" dirty="0">
                <a:latin typeface="Times New Roman" panose="02020603050405020304" pitchFamily="18" charset="0"/>
                <a:cs typeface="Times New Roman" panose="02020603050405020304" pitchFamily="18" charset="0"/>
              </a:rPr>
              <a:t>створенні й удосконаленні навчально-методичних комплексів; </a:t>
            </a:r>
          </a:p>
          <a:p>
            <a:pPr algn="just"/>
            <a:r>
              <a:rPr lang="uk-UA" dirty="0">
                <a:latin typeface="Times New Roman" panose="02020603050405020304" pitchFamily="18" charset="0"/>
                <a:cs typeface="Times New Roman" panose="02020603050405020304" pitchFamily="18" charset="0"/>
              </a:rPr>
              <a:t>організації </a:t>
            </a:r>
            <a:r>
              <a:rPr lang="uk-UA" b="1" dirty="0">
                <a:latin typeface="Times New Roman" panose="02020603050405020304" pitchFamily="18" charset="0"/>
                <a:cs typeface="Times New Roman" panose="02020603050405020304" pitchFamily="18" charset="0"/>
              </a:rPr>
              <a:t>двох </a:t>
            </a:r>
            <a:r>
              <a:rPr lang="uk-UA" dirty="0">
                <a:latin typeface="Times New Roman" panose="02020603050405020304" pitchFamily="18" charset="0"/>
                <a:cs typeface="Times New Roman" panose="02020603050405020304" pitchFamily="18" charset="0"/>
              </a:rPr>
              <a:t>Міжнародних науково-практичних конференцій, </a:t>
            </a:r>
            <a:r>
              <a:rPr lang="uk-UA" b="1" dirty="0">
                <a:latin typeface="Times New Roman" panose="02020603050405020304" pitchFamily="18" charset="0"/>
                <a:cs typeface="Times New Roman" panose="02020603050405020304" pitchFamily="18" charset="0"/>
              </a:rPr>
              <a:t>шести</a:t>
            </a:r>
            <a:r>
              <a:rPr lang="uk-UA" dirty="0">
                <a:latin typeface="Times New Roman" panose="02020603050405020304" pitchFamily="18" charset="0"/>
                <a:cs typeface="Times New Roman" panose="02020603050405020304" pitchFamily="18" charset="0"/>
              </a:rPr>
              <a:t> Всеукраїнських студентських науково-практичних конференцій і науково-практичних он-лайн форумів; </a:t>
            </a:r>
          </a:p>
          <a:p>
            <a:pPr algn="just"/>
            <a:r>
              <a:rPr lang="uk-UA" dirty="0">
                <a:latin typeface="Times New Roman" panose="02020603050405020304" pitchFamily="18" charset="0"/>
                <a:cs typeface="Times New Roman" panose="02020603050405020304" pitchFamily="18" charset="0"/>
              </a:rPr>
              <a:t>активній участі викладачів у Міжнародних (загалом </a:t>
            </a:r>
            <a:r>
              <a:rPr lang="uk-UA" b="1" dirty="0">
                <a:latin typeface="Times New Roman" panose="02020603050405020304" pitchFamily="18" charset="0"/>
                <a:cs typeface="Times New Roman" panose="02020603050405020304" pitchFamily="18" charset="0"/>
              </a:rPr>
              <a:t>201,</a:t>
            </a:r>
            <a:r>
              <a:rPr lang="uk-UA" dirty="0">
                <a:latin typeface="Times New Roman" panose="02020603050405020304" pitchFamily="18" charset="0"/>
                <a:cs typeface="Times New Roman" panose="02020603050405020304" pitchFamily="18" charset="0"/>
              </a:rPr>
              <a:t> як зовнішніх, так і внутрішніх) та </a:t>
            </a:r>
            <a:r>
              <a:rPr lang="uk-UA" b="1" dirty="0">
                <a:latin typeface="Times New Roman" panose="02020603050405020304" pitchFamily="18" charset="0"/>
                <a:cs typeface="Times New Roman" panose="02020603050405020304" pitchFamily="18" charset="0"/>
              </a:rPr>
              <a:t>54</a:t>
            </a:r>
            <a:r>
              <a:rPr lang="uk-UA" dirty="0">
                <a:latin typeface="Times New Roman" panose="02020603050405020304" pitchFamily="18" charset="0"/>
                <a:cs typeface="Times New Roman" panose="02020603050405020304" pitchFamily="18" charset="0"/>
              </a:rPr>
              <a:t> Всеукраїнських науково-практичних конференціях, семінарах, </a:t>
            </a:r>
            <a:r>
              <a:rPr lang="uk-UA" dirty="0" err="1">
                <a:latin typeface="Times New Roman" panose="02020603050405020304" pitchFamily="18" charset="0"/>
                <a:cs typeface="Times New Roman" panose="02020603050405020304" pitchFamily="18" charset="0"/>
              </a:rPr>
              <a:t>вебінарах</a:t>
            </a:r>
            <a:r>
              <a:rPr lang="uk-UA" dirty="0">
                <a:latin typeface="Times New Roman" panose="02020603050405020304" pitchFamily="18" charset="0"/>
                <a:cs typeface="Times New Roman" panose="02020603050405020304" pitchFamily="18" charset="0"/>
              </a:rPr>
              <a:t>, тренінгах, школах.</a:t>
            </a:r>
            <a:endParaRPr lang="ru-UA" dirty="0">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9489072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4127</Words>
  <Application>Microsoft Office PowerPoint</Application>
  <PresentationFormat>Широкоэкранный</PresentationFormat>
  <Paragraphs>181</Paragraphs>
  <Slides>36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Calibri</vt:lpstr>
      <vt:lpstr>Calibri Light</vt:lpstr>
      <vt:lpstr>Times New Roman</vt:lpstr>
      <vt:lpstr>Тема Office</vt:lpstr>
      <vt:lpstr>                   ЗВІТ  з науково-дослідної роботи кафедри методики викладання германських мов за 2020-2022 роки з теми «Підвищення якості вищої педагогічної іншомовної освіти як результат рефлексії в освітньому процесі»      Рішення засідання кафедри  кафедри методики викладання германських мов (Протокол № 9.1 від 18.12.2019 р.)  Державний реєстраційний номер 0120U101425 </vt:lpstr>
      <vt:lpstr>Актуальність даної теми полягає в тому, що рефлексія дозволяє надати нового виміру освітньому процесу, акцентуючи увагу на переваги, а не на недоліки. Відмічаючи сильні сторони роботи здобувачів вищої освіти, викладач мотивує їх на подальшу взаємодію та зацікавленість предметом. Результати роботи здобувачів надають викладачеві інформацію про сильні і слабкі сторони його власної методики викладання і вимушують корегувати власну викладацьку діяльність, зосереджуватися на перевагах і уникати недоліків, самовдосконалюватися і шукати найбільш ефективні шляхи взаємодії із здобувачами як на заняттях, так і в позааудиторній діяльності.</vt:lpstr>
      <vt:lpstr>Об’єктом дослідження є освітній процес з підготовки майбутніх учителів іноземних мов і літератури до професійної діяльності в  педагогічних ЗВО. Предмет дослідження – організація рефлексії в освітньому процесі з підготовки майбутніх учителів іноземних мов і літератури до професійної діяльності. </vt:lpstr>
      <vt:lpstr>Практична цінність дослідження: оновлені форми лекційних і практичних занять, самостійної роботи здобувачів вищої освіти, контролю за результатами їх освітньої діяльності з включенням завдань, спрямованих на реалізацію рефлексії в освітньому процесі,  розроблені навчальні матеріали  допоможуть покращити якість підготовки майбутніх учителів іноземних мов і літератури до професійної діяльності, підвищити в здобувачів рівень професійної компетентності.</vt:lpstr>
      <vt:lpstr>Результати дослідження та їх новизна</vt:lpstr>
      <vt:lpstr>Результати дослідження та їх новизна</vt:lpstr>
      <vt:lpstr>Ступінь впровадження</vt:lpstr>
      <vt:lpstr>Рекомендації щодо використання результатів роботи</vt:lpstr>
      <vt:lpstr>Значущість роботи та висновків полягає в </vt:lpstr>
      <vt:lpstr>Найголовніші публікації</vt:lpstr>
      <vt:lpstr>Монографія 2022</vt:lpstr>
      <vt:lpstr>Збірник наукових праць студентів - 2021</vt:lpstr>
      <vt:lpstr>Збірник наукових праць студентів - 2022</vt:lpstr>
      <vt:lpstr>Матеріали VI Міжнародної науково-практичної конференції</vt:lpstr>
      <vt:lpstr>Підвищення кваліфікації НПП кафедри (2020 рік)</vt:lpstr>
      <vt:lpstr>Підвищення кваліфікації НПП кафедри (2020 рік)</vt:lpstr>
      <vt:lpstr>Підвищення кваліфікації НПП кафедри (2021 рік)</vt:lpstr>
      <vt:lpstr>Підвищення кваліфікації НПП кафедри (2021 рік)</vt:lpstr>
      <vt:lpstr>Підвищення кваліфікації НПП кафедри (2021 рік)</vt:lpstr>
      <vt:lpstr>Підвищення кваліфікації НПП кафедри (2022 рік)</vt:lpstr>
      <vt:lpstr>Підвищення кваліфікації НПП кафедри (2022 рік)</vt:lpstr>
      <vt:lpstr>Підвищення кваліфікації НПП кафедри (2022 рік)</vt:lpstr>
      <vt:lpstr>Підвищення кваліфікації НПП кафедри (2022 рік)</vt:lpstr>
      <vt:lpstr>ОТРИМАНІ РЕЗУЛЬТАТИ ДОСЛІДЖЕННЯ 2020рік</vt:lpstr>
      <vt:lpstr>ОТРИМАНІ РЕЗУЛЬТАТИ ДОСЛІДЖЕННЯ 2020рік</vt:lpstr>
      <vt:lpstr>ОТРИМАНІ РЕЗУЛЬТАТИ ДОСЛІДЖЕННЯ 2020рік</vt:lpstr>
      <vt:lpstr>ОТРИМАНІ РЕЗУЛЬТАТИ ДОСЛІДЖЕННЯ 2020рік</vt:lpstr>
      <vt:lpstr>ОТРИМАНІ РЕЗУЛЬТАТИ ДОСЛІДЖЕННЯ 2021рік</vt:lpstr>
      <vt:lpstr>ОТРИМАНІ РЕЗУЛЬТАТИ ДОСЛІДЖЕННЯ 2021рік</vt:lpstr>
      <vt:lpstr>ОТРИМАНІ РЕЗУЛЬТАТИ ДОСЛІДЖЕННЯ 2021рік</vt:lpstr>
      <vt:lpstr>ОТРИМАНІ РЕЗУЛЬТАТИ ДОСЛІДЖЕННЯ 2021рік</vt:lpstr>
      <vt:lpstr>ОТРИМАНІ РЕЗУЛЬТАТИ ДОСЛІДЖЕННЯ 2021рік</vt:lpstr>
      <vt:lpstr>ОТРИМАНІ РЕЗУЛЬТАТИ ДОСЛІДЖЕННЯ 2022рік</vt:lpstr>
      <vt:lpstr>ОТРИМАНІ РЕЗУЛЬТАТИ ДОСЛІДЖЕННЯ 2022рік</vt:lpstr>
      <vt:lpstr>ОТРИМАНІ РЕЗУЛЬТАТИ ДОСЛІДЖЕННЯ 2022рік</vt:lpstr>
      <vt:lpstr>ОТРИМАНІ РЕЗУЛЬТАТИ ДОСЛІДЖЕННЯ 2022рік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з науково-дослідної роботи кафедри методики викладання германських мов за 2020-2022 роки з теми «Підвищення якості вищої педагогічної іншомовної освіти як результат рефлексії в освітньому процесі»  Рішення засідання кафедри  кафедри методики викладання германських мов (Протокол № 9.1 від 18.12.2019 р.)  Державний реєстраційний номер 0120U101425 </dc:title>
  <dc:creator>pashkevich825@gmail.com</dc:creator>
  <cp:lastModifiedBy>pashkevich825@gmail.com</cp:lastModifiedBy>
  <cp:revision>30</cp:revision>
  <dcterms:created xsi:type="dcterms:W3CDTF">2023-01-04T06:28:01Z</dcterms:created>
  <dcterms:modified xsi:type="dcterms:W3CDTF">2023-01-21T11:14:30Z</dcterms:modified>
</cp:coreProperties>
</file>