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615" autoAdjust="0"/>
    <p:restoredTop sz="86447" autoAdjust="0"/>
  </p:normalViewPr>
  <p:slideViewPr>
    <p:cSldViewPr>
      <p:cViewPr varScale="1">
        <p:scale>
          <a:sx n="70" d="100"/>
          <a:sy n="70" d="100"/>
        </p:scale>
        <p:origin x="-18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330AF-CA1C-4C2F-9D09-50CE2F25B227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75863-024D-4698-A783-7EE79A8D1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980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75863-024D-4698-A783-7EE79A8D121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391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394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2" y="980729"/>
            <a:ext cx="7810127" cy="864096"/>
          </a:xfrm>
        </p:spPr>
        <p:txBody>
          <a:bodyPr anchor="t">
            <a:normAutofit/>
          </a:bodyPr>
          <a:lstStyle>
            <a:lvl1pPr algn="ctr">
              <a:defRPr sz="2000" b="1" cap="all"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835696" y="2157655"/>
            <a:ext cx="63367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 шаблону – Несенюк О.В.,</a:t>
            </a:r>
            <a:b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Житомирський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міський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колегіум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 можете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використовувати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дане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оформлення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створення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своїх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презентацій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але у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своїй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презентації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повинні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вказати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автора та 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джерело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шаблону</a:t>
            </a:r>
            <a:b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Сайт: </a:t>
            </a:r>
            <a:r>
              <a:rPr lang="en-US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http://shkola-ditsad.ucoz.com</a:t>
            </a:r>
            <a:endParaRPr lang="uk-UA" sz="2400" b="1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4000" b="1" dirty="0" err="1">
                <a:latin typeface="Comic Sans MS"/>
                <a:ea typeface="Gungsuh"/>
                <a:cs typeface="Times New Roman"/>
              </a:rPr>
              <a:t>Мовний</a:t>
            </a:r>
            <a:r>
              <a:rPr lang="uk-UA" sz="4000" b="1" dirty="0">
                <a:latin typeface="Comic Sans MS"/>
                <a:ea typeface="Gungsuh"/>
                <a:cs typeface="Times New Roman"/>
              </a:rPr>
              <a:t> тренінг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endParaRPr lang="uk-UA" sz="40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483768" y="4293096"/>
            <a:ext cx="5637010" cy="882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sz="2800" b="1" i="1" dirty="0">
              <a:solidFill>
                <a:schemeClr val="tx1"/>
              </a:solidFill>
              <a:cs typeface="Aharoni" panose="02010803020104030203" pitchFamily="2" charset="-79"/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1840" y="4031352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uk-UA" sz="2800" b="1" i="1" dirty="0">
              <a:solidFill>
                <a:schemeClr val="accent2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2195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11561" y="1052512"/>
            <a:ext cx="7776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>
                <a:solidFill>
                  <a:schemeClr val="tx1"/>
                </a:solidFill>
              </a:rPr>
              <a:t>     </a:t>
            </a:r>
            <a:endParaRPr lang="uk-UA" sz="2000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770324"/>
            <a:ext cx="8208912" cy="4892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 smtClean="0">
                <a:latin typeface="Comic Sans MS"/>
                <a:ea typeface="Gungsuh"/>
                <a:cs typeface="Times New Roman"/>
              </a:rPr>
              <a:t>Доповніть </a:t>
            </a:r>
            <a:r>
              <a:rPr lang="uk-UA" sz="2400" b="1" dirty="0">
                <a:latin typeface="Comic Sans MS"/>
                <a:ea typeface="Gungsuh"/>
                <a:cs typeface="Times New Roman"/>
              </a:rPr>
              <a:t>речення одним із слів-паронімів, що подано в дужках (зверніть увагу на різницю в значенні цих слів</a:t>
            </a:r>
            <a:r>
              <a:rPr lang="uk-UA" sz="2400" b="1" dirty="0" smtClean="0">
                <a:latin typeface="Comic Sans MS"/>
                <a:ea typeface="Gungsuh"/>
                <a:cs typeface="Times New Roman"/>
              </a:rPr>
              <a:t>).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sz="2400" dirty="0">
                <a:latin typeface="Bookman Old Style"/>
                <a:ea typeface="Calibri"/>
                <a:cs typeface="Times New Roman"/>
              </a:rPr>
              <a:t>Кава – приємний (ароматизований, </a:t>
            </a:r>
            <a:r>
              <a:rPr lang="uk-UA" sz="2400" dirty="0">
                <a:latin typeface="Bookman Old Style"/>
                <a:ea typeface="Calibri"/>
                <a:cs typeface="Aharoni"/>
              </a:rPr>
              <a:t>ароматний</a:t>
            </a:r>
            <a:r>
              <a:rPr lang="uk-UA" sz="2400" dirty="0">
                <a:latin typeface="Bookman Old Style"/>
                <a:ea typeface="Calibri"/>
                <a:cs typeface="Times New Roman"/>
              </a:rPr>
              <a:t>, ароматичний) напій.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sz="2400" dirty="0">
                <a:latin typeface="Bookman Old Style"/>
                <a:ea typeface="Calibri"/>
                <a:cs typeface="Times New Roman"/>
              </a:rPr>
              <a:t>До самої смерті я буду згадувати тепло (батькового, батьківського) дому.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sz="2400" dirty="0">
                <a:latin typeface="Bookman Old Style"/>
                <a:ea typeface="Calibri"/>
                <a:cs typeface="Times New Roman"/>
              </a:rPr>
              <a:t>Усі партії активно готуються до (виборної, </a:t>
            </a:r>
            <a:r>
              <a:rPr lang="uk-UA" sz="2400" dirty="0">
                <a:latin typeface="Bookman Old Style"/>
                <a:ea typeface="Calibri"/>
                <a:cs typeface="Aharoni"/>
              </a:rPr>
              <a:t>виборчої)</a:t>
            </a:r>
            <a:r>
              <a:rPr lang="uk-UA" sz="2400" dirty="0">
                <a:latin typeface="Bookman Old Style"/>
                <a:ea typeface="Calibri"/>
                <a:cs typeface="Times New Roman"/>
              </a:rPr>
              <a:t> (кампанії, компанії).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sz="2400" dirty="0">
                <a:latin typeface="Bookman Old Style"/>
                <a:ea typeface="Calibri"/>
                <a:cs typeface="Times New Roman"/>
              </a:rPr>
              <a:t>Корисні (копалини, копальні)…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sz="2400" dirty="0">
                <a:latin typeface="Bookman Old Style"/>
                <a:ea typeface="Calibri"/>
                <a:cs typeface="Times New Roman"/>
              </a:rPr>
              <a:t>Трапилася (нагода, пригода) побувати в Києві</a:t>
            </a:r>
            <a:r>
              <a:rPr lang="uk-UA" dirty="0">
                <a:latin typeface="Bookman Old Style"/>
                <a:ea typeface="Calibri"/>
                <a:cs typeface="Times New Roman"/>
              </a:rPr>
              <a:t>.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140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68313" y="836613"/>
            <a:ext cx="7992119" cy="3530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uk-UA" sz="2800" dirty="0" smtClean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Кава </a:t>
            </a:r>
            <a:r>
              <a:rPr lang="uk-UA" sz="2800" dirty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– приємний </a:t>
            </a:r>
            <a:r>
              <a:rPr lang="uk-UA" sz="2800" b="1" i="1" dirty="0" smtClean="0">
                <a:solidFill>
                  <a:prstClr val="black"/>
                </a:solidFill>
                <a:latin typeface="Bookman Old Style"/>
                <a:ea typeface="Calibri"/>
                <a:cs typeface="Aharoni"/>
              </a:rPr>
              <a:t>ароматний</a:t>
            </a:r>
            <a:r>
              <a:rPr lang="uk-UA" sz="2800" dirty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 </a:t>
            </a:r>
            <a:r>
              <a:rPr lang="uk-UA" sz="2800" dirty="0" smtClean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напій</a:t>
            </a:r>
            <a:r>
              <a:rPr lang="uk-UA" sz="2800" dirty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.</a:t>
            </a:r>
            <a:endParaRPr lang="ru-RU" sz="28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 algn="l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uk-UA" sz="2800" dirty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До самої смерті я буду згадувати тепло </a:t>
            </a:r>
            <a:r>
              <a:rPr lang="uk-UA" sz="2800" b="1" i="1" dirty="0" smtClean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батьківського</a:t>
            </a:r>
            <a:r>
              <a:rPr lang="uk-UA" sz="2800" dirty="0" smtClean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 дому</a:t>
            </a:r>
            <a:r>
              <a:rPr lang="uk-UA" sz="2800" dirty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.</a:t>
            </a:r>
            <a:endParaRPr lang="ru-RU" sz="28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 algn="l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uk-UA" sz="2800" dirty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Усі партії активно готуються </a:t>
            </a:r>
            <a:r>
              <a:rPr lang="uk-UA" sz="2800" dirty="0" smtClean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до </a:t>
            </a:r>
            <a:r>
              <a:rPr lang="uk-UA" sz="2800" b="1" i="1" dirty="0" smtClean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виборчої</a:t>
            </a:r>
            <a:r>
              <a:rPr lang="uk-UA" sz="2800" i="1" dirty="0" smtClean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 </a:t>
            </a:r>
            <a:r>
              <a:rPr lang="uk-UA" sz="2800" b="1" i="1" dirty="0" smtClean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кампанії</a:t>
            </a:r>
            <a:r>
              <a:rPr lang="uk-UA" sz="2800" dirty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, </a:t>
            </a:r>
            <a:r>
              <a:rPr lang="uk-UA" sz="2800" dirty="0" smtClean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компанії.</a:t>
            </a:r>
            <a:endParaRPr lang="ru-RU" sz="28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 algn="l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uk-UA" sz="2800" dirty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Корисні </a:t>
            </a:r>
            <a:r>
              <a:rPr lang="uk-UA" sz="2800" b="1" i="1" dirty="0" smtClean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копалини</a:t>
            </a:r>
            <a:r>
              <a:rPr lang="uk-UA" sz="2800" dirty="0" smtClean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…</a:t>
            </a:r>
            <a:endParaRPr lang="ru-RU" sz="28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 algn="l">
              <a:lnSpc>
                <a:spcPct val="115000"/>
              </a:lnSpc>
              <a:spcBef>
                <a:spcPts val="0"/>
              </a:spcBef>
              <a:buFont typeface="Symbol"/>
              <a:buChar char=""/>
            </a:pPr>
            <a:r>
              <a:rPr lang="uk-UA" sz="2800" dirty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Трапилася </a:t>
            </a:r>
            <a:r>
              <a:rPr lang="uk-UA" sz="2800" b="1" i="1" dirty="0" smtClean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нагода</a:t>
            </a:r>
            <a:r>
              <a:rPr lang="uk-UA" sz="2800" dirty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 </a:t>
            </a:r>
            <a:r>
              <a:rPr lang="uk-UA" sz="2800" dirty="0" smtClean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побувати </a:t>
            </a:r>
            <a:r>
              <a:rPr lang="uk-UA" sz="2800" dirty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в </a:t>
            </a:r>
            <a:r>
              <a:rPr lang="uk-UA" sz="2800" dirty="0" smtClean="0">
                <a:solidFill>
                  <a:prstClr val="black"/>
                </a:solidFill>
                <a:latin typeface="Bookman Old Style"/>
                <a:ea typeface="Calibri"/>
                <a:cs typeface="Times New Roman"/>
              </a:rPr>
              <a:t>Києві</a:t>
            </a:r>
            <a:endParaRPr lang="uk-U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3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50825" y="765175"/>
            <a:ext cx="8641655" cy="539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Відредагуймо речення</a:t>
            </a:r>
            <a:r>
              <a:rPr lang="uk-UA" sz="28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!</a:t>
            </a:r>
          </a:p>
          <a:p>
            <a:endParaRPr lang="uk-UA" sz="2800" b="1" dirty="0">
              <a:solidFill>
                <a:schemeClr val="tx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Моя думка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співпадає</a:t>
            </a:r>
            <a:r>
              <a:rPr lang="uk-UA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 позицією комісії.</a:t>
            </a:r>
          </a:p>
          <a:p>
            <a:pPr algn="just"/>
            <a:r>
              <a:rPr lang="uk-UA" sz="2400" b="1" i="1" dirty="0" err="1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Слідуючим</a:t>
            </a:r>
            <a:r>
              <a:rPr lang="uk-UA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буде питання про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міри</a:t>
            </a:r>
            <a:r>
              <a:rPr lang="uk-UA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які були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прийняті</a:t>
            </a:r>
            <a:r>
              <a:rPr lang="uk-UA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урядом стосовно</a:t>
            </a:r>
            <a:r>
              <a:rPr lang="uk-UA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закупок хлопка.</a:t>
            </a:r>
          </a:p>
          <a:p>
            <a:pPr algn="just"/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Так як 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ця стаття </a:t>
            </a:r>
            <a:r>
              <a:rPr lang="uk-UA" sz="2400" b="1" i="1" dirty="0" err="1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тормозить</a:t>
            </a:r>
            <a:r>
              <a:rPr lang="uk-UA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впровадження нової техніки</a:t>
            </a:r>
            <a:r>
              <a:rPr lang="uk-UA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прошу вас її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відмінити</a:t>
            </a:r>
            <a:r>
              <a:rPr lang="uk-UA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Мова</a:t>
            </a:r>
            <a:r>
              <a:rPr lang="uk-UA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йдеться</a:t>
            </a:r>
            <a:r>
              <a:rPr lang="uk-UA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про</a:t>
            </a:r>
            <a:r>
              <a:rPr lang="uk-UA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саме важливе 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 цьому питанні</a:t>
            </a:r>
            <a:r>
              <a:rPr lang="uk-UA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Владі не слід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вмішуватися в діла судових органів. </a:t>
            </a:r>
          </a:p>
          <a:p>
            <a:pPr algn="just"/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Ми</a:t>
            </a:r>
            <a:r>
              <a:rPr lang="uk-UA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рахуємо</a:t>
            </a:r>
            <a:r>
              <a:rPr lang="uk-UA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що</a:t>
            </a:r>
            <a:r>
              <a:rPr lang="uk-UA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прийняті міри являються 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недосконалими</a:t>
            </a:r>
            <a:r>
              <a:rPr lang="uk-UA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uk-UA" sz="1600" b="1" dirty="0">
              <a:solidFill>
                <a:schemeClr val="tx1"/>
              </a:solidFill>
            </a:endParaRPr>
          </a:p>
          <a:p>
            <a:pPr algn="just"/>
            <a:endParaRPr lang="uk-UA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5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93700" y="1020763"/>
            <a:ext cx="84264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2500" dirty="0" smtClean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Моя </a:t>
            </a:r>
            <a:r>
              <a:rPr lang="uk-UA" sz="25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думка </a:t>
            </a:r>
            <a:r>
              <a:rPr lang="uk-UA" sz="2500" dirty="0" smtClean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збігається </a:t>
            </a:r>
            <a:r>
              <a:rPr lang="uk-UA" sz="25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 позицією комісії.</a:t>
            </a:r>
          </a:p>
          <a:p>
            <a:pPr lvl="0" algn="just"/>
            <a:r>
              <a:rPr lang="uk-UA" sz="2500" dirty="0" smtClean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Наступним буде </a:t>
            </a:r>
            <a:r>
              <a:rPr lang="uk-UA" sz="25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питання про </a:t>
            </a:r>
            <a:r>
              <a:rPr lang="uk-UA" sz="2500" dirty="0" smtClean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заходи, </a:t>
            </a:r>
            <a:r>
              <a:rPr lang="uk-UA" sz="25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які були </a:t>
            </a:r>
            <a:r>
              <a:rPr lang="uk-UA" sz="2500" dirty="0" smtClean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вжиті </a:t>
            </a:r>
            <a:r>
              <a:rPr lang="uk-UA" sz="25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урядом стосовно </a:t>
            </a:r>
            <a:r>
              <a:rPr lang="uk-UA" sz="2500" dirty="0" smtClean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закупівлі бавовни.</a:t>
            </a:r>
            <a:endParaRPr lang="uk-UA" sz="2500" dirty="0">
              <a:solidFill>
                <a:prstClr val="black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2500" dirty="0" smtClean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Через те, що ця </a:t>
            </a:r>
            <a:r>
              <a:rPr lang="uk-UA" sz="25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стаття </a:t>
            </a:r>
            <a:r>
              <a:rPr lang="uk-UA" sz="2500" dirty="0" smtClean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гальмує </a:t>
            </a:r>
            <a:r>
              <a:rPr lang="uk-UA" sz="25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впровадження нової техніки, прошу вас її </a:t>
            </a:r>
            <a:r>
              <a:rPr lang="uk-UA" sz="2500" dirty="0" smtClean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скасувати.</a:t>
            </a:r>
            <a:endParaRPr lang="uk-UA" sz="2500" dirty="0">
              <a:solidFill>
                <a:prstClr val="black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25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Мова </a:t>
            </a:r>
            <a:r>
              <a:rPr lang="uk-UA" sz="2500" dirty="0" smtClean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йде </a:t>
            </a:r>
            <a:r>
              <a:rPr lang="uk-UA" sz="25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про </a:t>
            </a:r>
            <a:r>
              <a:rPr lang="uk-UA" sz="2500" dirty="0" smtClean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найважливіше у </a:t>
            </a:r>
            <a:r>
              <a:rPr lang="uk-UA" sz="25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цьому питанні.</a:t>
            </a:r>
          </a:p>
          <a:p>
            <a:pPr lvl="0" algn="just"/>
            <a:r>
              <a:rPr lang="uk-UA" sz="25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Владі не слід </a:t>
            </a:r>
            <a:r>
              <a:rPr lang="uk-UA" sz="2500" dirty="0" smtClean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втручатися в справи судових </a:t>
            </a:r>
            <a:r>
              <a:rPr lang="uk-UA" sz="25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органів. </a:t>
            </a:r>
          </a:p>
          <a:p>
            <a:pPr lvl="0" algn="just"/>
            <a:r>
              <a:rPr lang="uk-UA" sz="25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Ми </a:t>
            </a:r>
            <a:r>
              <a:rPr lang="uk-UA" sz="2500" dirty="0" smtClean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вважаємо, </a:t>
            </a:r>
            <a:r>
              <a:rPr lang="uk-UA" sz="25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що </a:t>
            </a:r>
            <a:r>
              <a:rPr lang="uk-UA" sz="2500" dirty="0" smtClean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вжиті заходи є недосконалими</a:t>
            </a:r>
            <a:r>
              <a:rPr lang="uk-UA" sz="25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uk-UA" sz="2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06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39552" y="981075"/>
            <a:ext cx="81369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Відредагуймо </a:t>
            </a:r>
            <a:r>
              <a:rPr lang="uk-UA" sz="24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словосполучення</a:t>
            </a:r>
            <a:endParaRPr lang="ru-RU" sz="24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Дружний колектив,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об’єм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 книги,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приводить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 до інфляції, вікно не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відкривається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,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відноситися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 з повагою до товариша, я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вибачаюсь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,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оточуючий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 світ, мені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прийшло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 на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розум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,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пам’ятник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 природи,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на протязі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 віків,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доброго дня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, читати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на українській мові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,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поступати 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в </a:t>
            </a:r>
            <a:r>
              <a:rPr lang="uk-UA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університет, товар 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у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розстрочку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,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без десяти п’ять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,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дві години 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дня, прийти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по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 справі, зупинка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по </a:t>
            </a:r>
            <a:r>
              <a:rPr lang="uk-UA" sz="2400" b="1" i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вимозі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,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по моїм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 відомостям, </a:t>
            </a:r>
            <a:r>
              <a:rPr lang="uk-UA" sz="24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на наступний день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latin typeface="Bookman Old Style" panose="02050604050505020204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932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028343"/>
            <a:ext cx="78488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24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Запам’ятайте нормативні конструкції!!!</a:t>
            </a:r>
          </a:p>
          <a:p>
            <a:endParaRPr lang="ru-RU" sz="2400" dirty="0">
              <a:latin typeface="Bookman Old Style" panose="02050604050505020204" pitchFamily="18" charset="0"/>
            </a:endParaRPr>
          </a:p>
          <a:p>
            <a:pPr algn="just"/>
            <a:r>
              <a:rPr lang="uk-UA" sz="2600" dirty="0">
                <a:latin typeface="Bookman Old Style" panose="02050604050505020204" pitchFamily="18" charset="0"/>
              </a:rPr>
              <a:t>Дружний колектив, </a:t>
            </a:r>
            <a:r>
              <a:rPr lang="uk-UA" sz="2600" dirty="0" smtClean="0">
                <a:latin typeface="Bookman Old Style" panose="02050604050505020204" pitchFamily="18" charset="0"/>
              </a:rPr>
              <a:t>обсяг </a:t>
            </a:r>
            <a:r>
              <a:rPr lang="uk-UA" sz="2600" dirty="0">
                <a:latin typeface="Bookman Old Style" panose="02050604050505020204" pitchFamily="18" charset="0"/>
              </a:rPr>
              <a:t>книги, </a:t>
            </a:r>
            <a:r>
              <a:rPr lang="uk-UA" sz="2600" dirty="0" smtClean="0">
                <a:latin typeface="Bookman Old Style" panose="02050604050505020204" pitchFamily="18" charset="0"/>
              </a:rPr>
              <a:t>спричиняє інфляцію, </a:t>
            </a:r>
            <a:r>
              <a:rPr lang="uk-UA" sz="2600" dirty="0">
                <a:latin typeface="Bookman Old Style" panose="02050604050505020204" pitchFamily="18" charset="0"/>
              </a:rPr>
              <a:t>вікно не </a:t>
            </a:r>
            <a:r>
              <a:rPr lang="uk-UA" sz="2600" dirty="0" smtClean="0">
                <a:latin typeface="Bookman Old Style" panose="02050604050505020204" pitchFamily="18" charset="0"/>
              </a:rPr>
              <a:t>відчиняється, ставитися  </a:t>
            </a:r>
            <a:r>
              <a:rPr lang="uk-UA" sz="2600" dirty="0">
                <a:latin typeface="Bookman Old Style" panose="02050604050505020204" pitchFamily="18" charset="0"/>
              </a:rPr>
              <a:t>з повагою до товариша, </a:t>
            </a:r>
            <a:r>
              <a:rPr lang="uk-UA" sz="2600" dirty="0" smtClean="0">
                <a:latin typeface="Bookman Old Style" panose="02050604050505020204" pitchFamily="18" charset="0"/>
              </a:rPr>
              <a:t>вибачте мені, навколишній </a:t>
            </a:r>
            <a:r>
              <a:rPr lang="uk-UA" sz="2600" dirty="0">
                <a:latin typeface="Bookman Old Style" panose="02050604050505020204" pitchFamily="18" charset="0"/>
              </a:rPr>
              <a:t>світ, мені </a:t>
            </a:r>
            <a:r>
              <a:rPr lang="uk-UA" sz="2600" dirty="0" smtClean="0">
                <a:latin typeface="Bookman Old Style" panose="02050604050505020204" pitchFamily="18" charset="0"/>
              </a:rPr>
              <a:t>спало </a:t>
            </a:r>
            <a:r>
              <a:rPr lang="uk-UA" sz="2600" dirty="0">
                <a:latin typeface="Bookman Old Style" panose="02050604050505020204" pitchFamily="18" charset="0"/>
              </a:rPr>
              <a:t>на </a:t>
            </a:r>
            <a:r>
              <a:rPr lang="uk-UA" sz="2600" dirty="0" smtClean="0">
                <a:latin typeface="Bookman Old Style" panose="02050604050505020204" pitchFamily="18" charset="0"/>
              </a:rPr>
              <a:t>думку, пам’ятка </a:t>
            </a:r>
            <a:r>
              <a:rPr lang="uk-UA" sz="2600" dirty="0">
                <a:latin typeface="Bookman Old Style" panose="02050604050505020204" pitchFamily="18" charset="0"/>
              </a:rPr>
              <a:t>природи, </a:t>
            </a:r>
            <a:r>
              <a:rPr lang="uk-UA" sz="2600" dirty="0" smtClean="0">
                <a:latin typeface="Bookman Old Style" panose="02050604050505020204" pitchFamily="18" charset="0"/>
              </a:rPr>
              <a:t>протягом віків</a:t>
            </a:r>
            <a:r>
              <a:rPr lang="uk-UA" sz="2600" dirty="0">
                <a:latin typeface="Bookman Old Style" panose="02050604050505020204" pitchFamily="18" charset="0"/>
              </a:rPr>
              <a:t>, </a:t>
            </a:r>
            <a:r>
              <a:rPr lang="uk-UA" sz="2600" dirty="0" smtClean="0">
                <a:latin typeface="Bookman Old Style" panose="02050604050505020204" pitchFamily="18" charset="0"/>
              </a:rPr>
              <a:t>добрий день, </a:t>
            </a:r>
            <a:r>
              <a:rPr lang="uk-UA" sz="2600" dirty="0">
                <a:latin typeface="Bookman Old Style" panose="02050604050505020204" pitchFamily="18" charset="0"/>
              </a:rPr>
              <a:t>читати </a:t>
            </a:r>
            <a:r>
              <a:rPr lang="uk-UA" sz="2600" dirty="0" smtClean="0">
                <a:latin typeface="Bookman Old Style" panose="02050604050505020204" pitchFamily="18" charset="0"/>
              </a:rPr>
              <a:t>українською мовою, вступати </a:t>
            </a:r>
            <a:r>
              <a:rPr lang="uk-UA" sz="2600" dirty="0">
                <a:latin typeface="Bookman Old Style" panose="02050604050505020204" pitchFamily="18" charset="0"/>
              </a:rPr>
              <a:t>в університет, товар </a:t>
            </a:r>
            <a:r>
              <a:rPr lang="uk-UA" sz="2600" dirty="0" smtClean="0">
                <a:latin typeface="Bookman Old Style" panose="02050604050505020204" pitchFamily="18" charset="0"/>
              </a:rPr>
              <a:t>на виплат, за десять до п’ятої, друга година </a:t>
            </a:r>
            <a:r>
              <a:rPr lang="uk-UA" sz="2600" dirty="0">
                <a:latin typeface="Bookman Old Style" panose="02050604050505020204" pitchFamily="18" charset="0"/>
              </a:rPr>
              <a:t>дня, прийти </a:t>
            </a:r>
            <a:r>
              <a:rPr lang="uk-UA" sz="2600" dirty="0" smtClean="0">
                <a:latin typeface="Bookman Old Style" panose="02050604050505020204" pitchFamily="18" charset="0"/>
              </a:rPr>
              <a:t>у </a:t>
            </a:r>
            <a:r>
              <a:rPr lang="uk-UA" sz="2600" dirty="0">
                <a:latin typeface="Bookman Old Style" panose="02050604050505020204" pitchFamily="18" charset="0"/>
              </a:rPr>
              <a:t>справі, зупинка </a:t>
            </a:r>
            <a:r>
              <a:rPr lang="uk-UA" sz="2600" dirty="0" smtClean="0">
                <a:latin typeface="Bookman Old Style" panose="02050604050505020204" pitchFamily="18" charset="0"/>
              </a:rPr>
              <a:t>на вимогу, за моїми відомостями, наступного дня.</a:t>
            </a:r>
            <a:endParaRPr lang="ru-RU" sz="2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65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Україна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Україна6</Template>
  <TotalTime>162</TotalTime>
  <Words>402</Words>
  <Application>Microsoft Office PowerPoint</Application>
  <PresentationFormat>Экран (4:3)</PresentationFormat>
  <Paragraphs>34</Paragraphs>
  <Slides>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Україна6</vt:lpstr>
      <vt:lpstr>Мовний тренінг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Майстер-клас  з української мови для абітурієнтів 2017 року</dc:title>
  <dc:creator>Укрмова</dc:creator>
  <cp:lastModifiedBy>Лана</cp:lastModifiedBy>
  <cp:revision>35</cp:revision>
  <dcterms:created xsi:type="dcterms:W3CDTF">2017-10-23T06:44:55Z</dcterms:created>
  <dcterms:modified xsi:type="dcterms:W3CDTF">2020-04-22T06:53:49Z</dcterms:modified>
</cp:coreProperties>
</file>